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98"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66"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3" r:id="rId39"/>
    <p:sldId id="292" r:id="rId40"/>
    <p:sldId id="294" r:id="rId41"/>
    <p:sldId id="295" r:id="rId42"/>
    <p:sldId id="296" r:id="rId43"/>
    <p:sldId id="297"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30" d="100"/>
          <a:sy n="130" d="100"/>
        </p:scale>
        <p:origin x="13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B6BC50-1048-499C-BB54-BC486FF5F28A}" type="datetimeFigureOut">
              <a:rPr lang="en-US" smtClean="0"/>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882959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6BC50-1048-499C-BB54-BC486FF5F28A}" type="datetimeFigureOut">
              <a:rPr lang="en-US" smtClean="0"/>
              <a:t>5/28/2023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1476143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65B6BC50-1048-499C-BB54-BC486FF5F28A}" type="datetimeFigureOut">
              <a:rPr lang="en-US" smtClean="0"/>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669093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65B6BC50-1048-499C-BB54-BC486FF5F28A}" type="datetimeFigureOut">
              <a:rPr lang="en-US" smtClean="0"/>
              <a:t>5/28/2023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1907613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B6BC50-1048-499C-BB54-BC486FF5F28A}" type="datetimeFigureOut">
              <a:rPr lang="en-US" smtClean="0"/>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206726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B6BC50-1048-499C-BB54-BC486FF5F28A}" type="datetimeFigureOut">
              <a:rPr lang="en-US" smtClean="0"/>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3593604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B6BC50-1048-499C-BB54-BC486FF5F28A}" type="datetimeFigureOut">
              <a:rPr lang="en-US" smtClean="0"/>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351741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B6BC50-1048-499C-BB54-BC486FF5F28A}" type="datetimeFigureOut">
              <a:rPr lang="en-US" smtClean="0"/>
              <a:t>5/28/2023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3983941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B6BC50-1048-499C-BB54-BC486FF5F28A}" type="datetimeFigureOut">
              <a:rPr lang="en-US" smtClean="0"/>
              <a:t>5/28/2023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692086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B6BC50-1048-499C-BB54-BC486FF5F28A}" type="datetimeFigureOut">
              <a:rPr lang="en-US" smtClean="0"/>
              <a:t>5/28/2023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3755884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B6BC50-1048-499C-BB54-BC486FF5F28A}" type="datetimeFigureOut">
              <a:rPr lang="en-US" smtClean="0"/>
              <a:t>5/28/2023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3259058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B6BC50-1048-499C-BB54-BC486FF5F28A}" type="datetimeFigureOut">
              <a:rPr lang="en-US" smtClean="0"/>
              <a:t>5/28/2023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579986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6BC50-1048-499C-BB54-BC486FF5F28A}" type="datetimeFigureOut">
              <a:rPr lang="en-US" smtClean="0"/>
              <a:t>5/28/2023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1743706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65B6BC50-1048-499C-BB54-BC486FF5F28A}" type="datetimeFigureOut">
              <a:rPr lang="en-US" smtClean="0"/>
              <a:t>5/28/2023</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82EF6448-8B1B-4C96-AE04-978BC7C22984}" type="slidenum">
              <a:rPr lang="en-US" smtClean="0"/>
              <a:t>‹#›</a:t>
            </a:fld>
            <a:endParaRPr lang="en-US"/>
          </a:p>
        </p:txBody>
      </p:sp>
    </p:spTree>
    <p:extLst>
      <p:ext uri="{BB962C8B-B14F-4D97-AF65-F5344CB8AC3E}">
        <p14:creationId xmlns:p14="http://schemas.microsoft.com/office/powerpoint/2010/main" val="2363068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65B6BC50-1048-499C-BB54-BC486FF5F28A}" type="datetimeFigureOut">
              <a:rPr lang="en-US" smtClean="0"/>
              <a:t>5/28/2023</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82EF6448-8B1B-4C96-AE04-978BC7C22984}" type="slidenum">
              <a:rPr lang="en-US" smtClean="0"/>
              <a:t>‹#›</a:t>
            </a:fld>
            <a:endParaRPr lang="en-US"/>
          </a:p>
        </p:txBody>
      </p:sp>
    </p:spTree>
    <p:extLst>
      <p:ext uri="{BB962C8B-B14F-4D97-AF65-F5344CB8AC3E}">
        <p14:creationId xmlns:p14="http://schemas.microsoft.com/office/powerpoint/2010/main" val="1886763128"/>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docs.python.org/3.10/tutorial/"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uco.theodorelarson.net/"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localhost/SQLTest"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9CFEC-5FE1-4FFF-B659-751F4E8A9423}"/>
              </a:ext>
            </a:extLst>
          </p:cNvPr>
          <p:cNvSpPr>
            <a:spLocks noGrp="1"/>
          </p:cNvSpPr>
          <p:nvPr>
            <p:ph type="ctrTitle"/>
          </p:nvPr>
        </p:nvSpPr>
        <p:spPr/>
        <p:txBody>
          <a:bodyPr>
            <a:normAutofit/>
          </a:bodyPr>
          <a:lstStyle/>
          <a:p>
            <a:r>
              <a:rPr lang="en-US" dirty="0"/>
              <a:t>Start to Finish: A Data Workflow in a Test Environment</a:t>
            </a:r>
          </a:p>
        </p:txBody>
      </p:sp>
      <p:sp>
        <p:nvSpPr>
          <p:cNvPr id="3" name="Subtitle 2">
            <a:extLst>
              <a:ext uri="{FF2B5EF4-FFF2-40B4-BE49-F238E27FC236}">
                <a16:creationId xmlns:a16="http://schemas.microsoft.com/office/drawing/2014/main" id="{957CCBF2-E6EF-4F9C-80C9-E6985D532B3B}"/>
              </a:ext>
            </a:extLst>
          </p:cNvPr>
          <p:cNvSpPr>
            <a:spLocks noGrp="1"/>
          </p:cNvSpPr>
          <p:nvPr>
            <p:ph type="subTitle" idx="1"/>
          </p:nvPr>
        </p:nvSpPr>
        <p:spPr/>
        <p:txBody>
          <a:bodyPr/>
          <a:lstStyle/>
          <a:p>
            <a:r>
              <a:rPr lang="en-US" dirty="0"/>
              <a:t>Dr. Theodore Larson</a:t>
            </a:r>
          </a:p>
        </p:txBody>
      </p:sp>
    </p:spTree>
    <p:extLst>
      <p:ext uri="{BB962C8B-B14F-4D97-AF65-F5344CB8AC3E}">
        <p14:creationId xmlns:p14="http://schemas.microsoft.com/office/powerpoint/2010/main" val="1969131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502C7-BA72-4500-B89D-5668053803E6}"/>
              </a:ext>
            </a:extLst>
          </p:cNvPr>
          <p:cNvSpPr>
            <a:spLocks noGrp="1"/>
          </p:cNvSpPr>
          <p:nvPr>
            <p:ph type="title"/>
          </p:nvPr>
        </p:nvSpPr>
        <p:spPr/>
        <p:txBody>
          <a:bodyPr/>
          <a:lstStyle/>
          <a:p>
            <a:r>
              <a:rPr lang="en-US" dirty="0"/>
              <a:t>Python, cont.</a:t>
            </a:r>
          </a:p>
        </p:txBody>
      </p:sp>
      <p:sp>
        <p:nvSpPr>
          <p:cNvPr id="3" name="Content Placeholder 2">
            <a:extLst>
              <a:ext uri="{FF2B5EF4-FFF2-40B4-BE49-F238E27FC236}">
                <a16:creationId xmlns:a16="http://schemas.microsoft.com/office/drawing/2014/main" id="{6CA5D0A6-D9C7-4C9A-8175-451C881B365D}"/>
              </a:ext>
            </a:extLst>
          </p:cNvPr>
          <p:cNvSpPr>
            <a:spLocks noGrp="1"/>
          </p:cNvSpPr>
          <p:nvPr>
            <p:ph idx="1"/>
          </p:nvPr>
        </p:nvSpPr>
        <p:spPr>
          <a:xfrm>
            <a:off x="838200" y="1825625"/>
            <a:ext cx="4060371" cy="4192620"/>
          </a:xfrm>
        </p:spPr>
        <p:txBody>
          <a:bodyPr>
            <a:normAutofit/>
          </a:bodyPr>
          <a:lstStyle/>
          <a:p>
            <a:r>
              <a:rPr lang="en-US" dirty="0"/>
              <a:t>Don’t install for all users, that’s typically more admin than is worthwhile in this environment.</a:t>
            </a:r>
          </a:p>
          <a:p>
            <a:r>
              <a:rPr lang="en-US" dirty="0"/>
              <a:t>We want to associate with </a:t>
            </a:r>
            <a:r>
              <a:rPr lang="en-US" dirty="0" err="1"/>
              <a:t>Pythong</a:t>
            </a:r>
            <a:r>
              <a:rPr lang="en-US" dirty="0"/>
              <a:t>, create shortcuts, and add the environment variables.</a:t>
            </a:r>
          </a:p>
          <a:p>
            <a:pPr lvl="1"/>
            <a:r>
              <a:rPr lang="en-US" dirty="0"/>
              <a:t>This part means some of python will never get uninstalled, but that’s difficult to get around.</a:t>
            </a:r>
          </a:p>
          <a:p>
            <a:r>
              <a:rPr lang="en-US" dirty="0"/>
              <a:t>We don’t need any debugging tools.</a:t>
            </a:r>
          </a:p>
        </p:txBody>
      </p:sp>
      <p:pic>
        <p:nvPicPr>
          <p:cNvPr id="7" name="Picture 6" descr="Graphical user interface, text, application&#10;&#10;Description automatically generated">
            <a:extLst>
              <a:ext uri="{FF2B5EF4-FFF2-40B4-BE49-F238E27FC236}">
                <a16:creationId xmlns:a16="http://schemas.microsoft.com/office/drawing/2014/main" id="{4B9BD60D-343B-454D-B429-02ECB6CD7B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9265" y="1690688"/>
            <a:ext cx="6344535" cy="3905795"/>
          </a:xfrm>
          <a:prstGeom prst="rect">
            <a:avLst/>
          </a:prstGeom>
        </p:spPr>
      </p:pic>
    </p:spTree>
    <p:extLst>
      <p:ext uri="{BB962C8B-B14F-4D97-AF65-F5344CB8AC3E}">
        <p14:creationId xmlns:p14="http://schemas.microsoft.com/office/powerpoint/2010/main" val="3136266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670A8-1A0E-4F1A-A8AE-3005004A03B5}"/>
              </a:ext>
            </a:extLst>
          </p:cNvPr>
          <p:cNvSpPr>
            <a:spLocks noGrp="1"/>
          </p:cNvSpPr>
          <p:nvPr>
            <p:ph type="title"/>
          </p:nvPr>
        </p:nvSpPr>
        <p:spPr/>
        <p:txBody>
          <a:bodyPr/>
          <a:lstStyle/>
          <a:p>
            <a:r>
              <a:rPr lang="en-US" dirty="0"/>
              <a:t>Python, cont.</a:t>
            </a:r>
          </a:p>
        </p:txBody>
      </p:sp>
      <p:sp>
        <p:nvSpPr>
          <p:cNvPr id="3" name="Content Placeholder 2">
            <a:extLst>
              <a:ext uri="{FF2B5EF4-FFF2-40B4-BE49-F238E27FC236}">
                <a16:creationId xmlns:a16="http://schemas.microsoft.com/office/drawing/2014/main" id="{9816CE1C-B6C5-4D0C-9BA6-6EE029A0CAC6}"/>
              </a:ext>
            </a:extLst>
          </p:cNvPr>
          <p:cNvSpPr>
            <a:spLocks noGrp="1"/>
          </p:cNvSpPr>
          <p:nvPr>
            <p:ph idx="1"/>
          </p:nvPr>
        </p:nvSpPr>
        <p:spPr>
          <a:xfrm>
            <a:off x="838200" y="1825625"/>
            <a:ext cx="6234404" cy="4351338"/>
          </a:xfrm>
        </p:spPr>
        <p:txBody>
          <a:bodyPr>
            <a:normAutofit/>
          </a:bodyPr>
          <a:lstStyle/>
          <a:p>
            <a:r>
              <a:rPr lang="en-US" dirty="0"/>
              <a:t>Continuing will drop us on a basic command prompt.</a:t>
            </a:r>
          </a:p>
          <a:p>
            <a:r>
              <a:rPr lang="en-US" dirty="0"/>
              <a:t>Help() will get us to a help prompt to go through getting started, and points us towards </a:t>
            </a:r>
            <a:r>
              <a:rPr lang="en-US" dirty="0">
                <a:hlinkClick r:id="rId2"/>
              </a:rPr>
              <a:t>https://docs.python.org/3.10/tutorial/</a:t>
            </a:r>
            <a:r>
              <a:rPr lang="en-US" dirty="0"/>
              <a:t> for our API.</a:t>
            </a:r>
          </a:p>
          <a:p>
            <a:pPr lvl="1"/>
            <a:r>
              <a:rPr lang="en-US" dirty="0"/>
              <a:t>Experienced programmers always have an API open in the background.  It’s better to confirm functions and arguments than to try to remember them.</a:t>
            </a:r>
          </a:p>
          <a:p>
            <a:r>
              <a:rPr lang="en-US" dirty="0"/>
              <a:t>I also recommend at least cycling through the license(), if you use Python regularly.</a:t>
            </a:r>
          </a:p>
          <a:p>
            <a:pPr lvl="1"/>
            <a:r>
              <a:rPr lang="en-US" dirty="0"/>
              <a:t>Most people get by without ever having done so.  But for tools of routine use, having at least skimmed it seems necessary for business students.</a:t>
            </a:r>
          </a:p>
        </p:txBody>
      </p:sp>
      <p:pic>
        <p:nvPicPr>
          <p:cNvPr id="7" name="Picture 6" descr="Text&#10;&#10;Description automatically generated">
            <a:extLst>
              <a:ext uri="{FF2B5EF4-FFF2-40B4-BE49-F238E27FC236}">
                <a16:creationId xmlns:a16="http://schemas.microsoft.com/office/drawing/2014/main" id="{48DBAA42-04D8-4E93-AF67-CEE9EEC4D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7788" y="4055739"/>
            <a:ext cx="4056012" cy="2121224"/>
          </a:xfrm>
          <a:prstGeom prst="rect">
            <a:avLst/>
          </a:prstGeom>
        </p:spPr>
      </p:pic>
      <p:pic>
        <p:nvPicPr>
          <p:cNvPr id="9" name="Picture 8" descr="A picture containing text&#10;&#10;Description automatically generated">
            <a:extLst>
              <a:ext uri="{FF2B5EF4-FFF2-40B4-BE49-F238E27FC236}">
                <a16:creationId xmlns:a16="http://schemas.microsoft.com/office/drawing/2014/main" id="{576A6776-CAD4-44EE-B0F5-0B3D3AE1E9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97788" y="1825626"/>
            <a:ext cx="4056012" cy="2121224"/>
          </a:xfrm>
          <a:prstGeom prst="rect">
            <a:avLst/>
          </a:prstGeom>
        </p:spPr>
      </p:pic>
    </p:spTree>
    <p:extLst>
      <p:ext uri="{BB962C8B-B14F-4D97-AF65-F5344CB8AC3E}">
        <p14:creationId xmlns:p14="http://schemas.microsoft.com/office/powerpoint/2010/main" val="4209471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B1807-58EF-4081-9835-3C8E8425D003}"/>
              </a:ext>
            </a:extLst>
          </p:cNvPr>
          <p:cNvSpPr>
            <a:spLocks noGrp="1"/>
          </p:cNvSpPr>
          <p:nvPr>
            <p:ph type="title"/>
          </p:nvPr>
        </p:nvSpPr>
        <p:spPr/>
        <p:txBody>
          <a:bodyPr/>
          <a:lstStyle/>
          <a:p>
            <a:r>
              <a:rPr lang="en-US" dirty="0"/>
              <a:t>Data Cleaning</a:t>
            </a:r>
          </a:p>
        </p:txBody>
      </p:sp>
      <p:sp>
        <p:nvSpPr>
          <p:cNvPr id="3" name="Content Placeholder 2">
            <a:extLst>
              <a:ext uri="{FF2B5EF4-FFF2-40B4-BE49-F238E27FC236}">
                <a16:creationId xmlns:a16="http://schemas.microsoft.com/office/drawing/2014/main" id="{24F7D01A-6BE7-4E0E-88D3-63CB0310C5D7}"/>
              </a:ext>
            </a:extLst>
          </p:cNvPr>
          <p:cNvSpPr>
            <a:spLocks noGrp="1"/>
          </p:cNvSpPr>
          <p:nvPr>
            <p:ph idx="1"/>
          </p:nvPr>
        </p:nvSpPr>
        <p:spPr>
          <a:xfrm>
            <a:off x="838200" y="1825625"/>
            <a:ext cx="5257800" cy="4351338"/>
          </a:xfrm>
        </p:spPr>
        <p:txBody>
          <a:bodyPr>
            <a:normAutofit lnSpcReduction="10000"/>
          </a:bodyPr>
          <a:lstStyle/>
          <a:p>
            <a:r>
              <a:rPr lang="en-US" dirty="0"/>
              <a:t>The original file was sent in word, but we don’t want the extra word cruft, so we cut/paste it into a text document.</a:t>
            </a:r>
          </a:p>
          <a:p>
            <a:pPr lvl="1"/>
            <a:r>
              <a:rPr lang="en-US" dirty="0"/>
              <a:t>In reality, this comes from a student’s submission of an XML document, so I’m avoiding any PII in the metadata.</a:t>
            </a:r>
          </a:p>
          <a:p>
            <a:r>
              <a:rPr lang="en-US" dirty="0"/>
              <a:t>Notice that there are glaring errors in the formatting and structure of the data.</a:t>
            </a:r>
          </a:p>
          <a:p>
            <a:r>
              <a:rPr lang="en-US" dirty="0"/>
              <a:t>It’s XML, why?  Who knows, I get sent data all the time in random formats from someone who got it from someone who got it from someone.  Identifying the format is convenient, but not necessary.  XML is tricky, in particular, because most people forget the &lt;?xml version=1.0&gt; at the beginning.</a:t>
            </a:r>
          </a:p>
        </p:txBody>
      </p:sp>
      <p:sp>
        <p:nvSpPr>
          <p:cNvPr id="4" name="TextBox 3">
            <a:extLst>
              <a:ext uri="{FF2B5EF4-FFF2-40B4-BE49-F238E27FC236}">
                <a16:creationId xmlns:a16="http://schemas.microsoft.com/office/drawing/2014/main" id="{D22B1DD9-7E18-4CE7-A523-D34BE2D2C618}"/>
              </a:ext>
            </a:extLst>
          </p:cNvPr>
          <p:cNvSpPr txBox="1"/>
          <p:nvPr/>
        </p:nvSpPr>
        <p:spPr>
          <a:xfrm>
            <a:off x="6096000" y="1825625"/>
            <a:ext cx="5257800" cy="5632311"/>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2006-2011 NYS Math Test Results by Grades 8th Graders</a:t>
            </a:r>
          </a:p>
          <a:p>
            <a:r>
              <a:rPr lang="en-US" sz="1200" dirty="0">
                <a:latin typeface="Courier New" panose="02070309020205020404" pitchFamily="49" charset="0"/>
                <a:cs typeface="Courier New" panose="02070309020205020404" pitchFamily="49" charset="0"/>
              </a:rPr>
              <a:t>Grade Year Category Number Tested Mean Scale Score</a:t>
            </a:r>
          </a:p>
          <a:p>
            <a:r>
              <a:rPr lang="en-US" sz="1200" dirty="0">
                <a:latin typeface="Courier New" panose="02070309020205020404" pitchFamily="49" charset="0"/>
                <a:cs typeface="Courier New" panose="02070309020205020404" pitchFamily="49" charset="0"/>
              </a:rPr>
              <a:t>&lt;Students Tested&gt;</a:t>
            </a:r>
          </a:p>
          <a:p>
            <a:r>
              <a:rPr lang="en-US" sz="1200" dirty="0">
                <a:latin typeface="Courier New" panose="02070309020205020404" pitchFamily="49" charset="0"/>
                <a:cs typeface="Courier New" panose="02070309020205020404" pitchFamily="49" charset="0"/>
              </a:rPr>
              <a:t>&lt;Row&gt;</a:t>
            </a:r>
          </a:p>
          <a:p>
            <a:r>
              <a:rPr lang="en-US" sz="1200" dirty="0">
                <a:latin typeface="Courier New" panose="02070309020205020404" pitchFamily="49" charset="0"/>
                <a:cs typeface="Courier New" panose="02070309020205020404" pitchFamily="49" charset="0"/>
              </a:rPr>
              <a:t>&lt;Grade&gt;</a:t>
            </a:r>
          </a:p>
          <a:p>
            <a:r>
              <a:rPr lang="en-US" sz="1200" dirty="0">
                <a:latin typeface="Courier New" panose="02070309020205020404" pitchFamily="49" charset="0"/>
                <a:cs typeface="Courier New" panose="02070309020205020404" pitchFamily="49" charset="0"/>
              </a:rPr>
              <a:t>8</a:t>
            </a:r>
          </a:p>
          <a:p>
            <a:r>
              <a:rPr lang="en-US" sz="1200" dirty="0">
                <a:latin typeface="Courier New" panose="02070309020205020404" pitchFamily="49" charset="0"/>
                <a:cs typeface="Courier New" panose="02070309020205020404" pitchFamily="49" charset="0"/>
              </a:rPr>
              <a:t>&lt;/Grade&gt;</a:t>
            </a:r>
          </a:p>
          <a:p>
            <a:r>
              <a:rPr lang="en-US" sz="1200" dirty="0">
                <a:latin typeface="Courier New" panose="02070309020205020404" pitchFamily="49" charset="0"/>
                <a:cs typeface="Courier New" panose="02070309020205020404" pitchFamily="49" charset="0"/>
              </a:rPr>
              <a:t>&lt;Year&gt;</a:t>
            </a:r>
          </a:p>
          <a:p>
            <a:r>
              <a:rPr lang="en-US" sz="1200" dirty="0">
                <a:latin typeface="Courier New" panose="02070309020205020404" pitchFamily="49" charset="0"/>
                <a:cs typeface="Courier New" panose="02070309020205020404" pitchFamily="49" charset="0"/>
              </a:rPr>
              <a:t>2006</a:t>
            </a:r>
          </a:p>
          <a:p>
            <a:r>
              <a:rPr lang="en-US" sz="1200" dirty="0">
                <a:latin typeface="Courier New" panose="02070309020205020404" pitchFamily="49" charset="0"/>
                <a:cs typeface="Courier New" panose="02070309020205020404" pitchFamily="49" charset="0"/>
              </a:rPr>
              <a:t>&lt;/Year&gt;</a:t>
            </a:r>
          </a:p>
          <a:p>
            <a:r>
              <a:rPr lang="en-US" sz="1200" dirty="0">
                <a:latin typeface="Courier New" panose="02070309020205020404" pitchFamily="49" charset="0"/>
                <a:cs typeface="Courier New" panose="02070309020205020404" pitchFamily="49" charset="0"/>
              </a:rPr>
              <a:t>&lt;Category&gt;</a:t>
            </a:r>
          </a:p>
          <a:p>
            <a:r>
              <a:rPr lang="en-US" sz="1200" dirty="0">
                <a:latin typeface="Courier New" panose="02070309020205020404" pitchFamily="49" charset="0"/>
                <a:cs typeface="Courier New" panose="02070309020205020404" pitchFamily="49" charset="0"/>
              </a:rPr>
              <a:t>  Asian</a:t>
            </a:r>
          </a:p>
          <a:p>
            <a:r>
              <a:rPr lang="en-US" sz="1200" dirty="0">
                <a:latin typeface="Courier New" panose="02070309020205020404" pitchFamily="49" charset="0"/>
                <a:cs typeface="Courier New" panose="02070309020205020404" pitchFamily="49" charset="0"/>
              </a:rPr>
              <a:t>&lt;/Category&gt;</a:t>
            </a:r>
          </a:p>
          <a:p>
            <a:r>
              <a:rPr lang="en-US" sz="1200" dirty="0">
                <a:latin typeface="Courier New" panose="02070309020205020404" pitchFamily="49" charset="0"/>
                <a:cs typeface="Courier New" panose="02070309020205020404" pitchFamily="49" charset="0"/>
              </a:rPr>
              <a:t>&lt;Number Tested&gt;</a:t>
            </a:r>
          </a:p>
          <a:p>
            <a:r>
              <a:rPr lang="en-US" sz="1200" dirty="0">
                <a:latin typeface="Courier New" panose="02070309020205020404" pitchFamily="49" charset="0"/>
                <a:cs typeface="Courier New" panose="02070309020205020404" pitchFamily="49" charset="0"/>
              </a:rPr>
              <a:t>9593</a:t>
            </a:r>
          </a:p>
          <a:p>
            <a:r>
              <a:rPr lang="en-US" sz="1200" dirty="0">
                <a:latin typeface="Courier New" panose="02070309020205020404" pitchFamily="49" charset="0"/>
                <a:cs typeface="Courier New" panose="02070309020205020404" pitchFamily="49" charset="0"/>
              </a:rPr>
              <a:t>&lt;/Number Tested&gt;</a:t>
            </a:r>
          </a:p>
          <a:p>
            <a:r>
              <a:rPr lang="en-US" sz="1200" dirty="0">
                <a:latin typeface="Courier New" panose="02070309020205020404" pitchFamily="49" charset="0"/>
                <a:cs typeface="Courier New" panose="02070309020205020404" pitchFamily="49" charset="0"/>
              </a:rPr>
              <a:t>&lt;Mean Scale Score&gt;</a:t>
            </a:r>
          </a:p>
          <a:p>
            <a:r>
              <a:rPr lang="en-US" sz="1200" dirty="0">
                <a:latin typeface="Courier New" panose="02070309020205020404" pitchFamily="49" charset="0"/>
                <a:cs typeface="Courier New" panose="02070309020205020404" pitchFamily="49" charset="0"/>
              </a:rPr>
              <a:t>  675</a:t>
            </a:r>
          </a:p>
          <a:p>
            <a:r>
              <a:rPr lang="en-US" sz="1200" dirty="0">
                <a:latin typeface="Courier New" panose="02070309020205020404" pitchFamily="49" charset="0"/>
                <a:cs typeface="Courier New" panose="02070309020205020404" pitchFamily="49" charset="0"/>
              </a:rPr>
              <a:t>&lt;/Mean Scale Score&gt;</a:t>
            </a:r>
          </a:p>
          <a:p>
            <a:r>
              <a:rPr lang="en-US" sz="1200" dirty="0">
                <a:latin typeface="Courier New" panose="02070309020205020404" pitchFamily="49" charset="0"/>
                <a:cs typeface="Courier New" panose="02070309020205020404" pitchFamily="49" charset="0"/>
              </a:rPr>
              <a:t>&lt;/Row&gt;</a:t>
            </a:r>
          </a:p>
          <a:p>
            <a:r>
              <a:rPr lang="en-US" sz="1200" dirty="0">
                <a:latin typeface="Courier New" panose="02070309020205020404" pitchFamily="49" charset="0"/>
                <a:cs typeface="Courier New" panose="02070309020205020404" pitchFamily="49" charset="0"/>
              </a:rPr>
              <a:t>&lt;Row&gt;</a:t>
            </a:r>
          </a:p>
          <a:p>
            <a:r>
              <a:rPr lang="en-US" sz="1200" dirty="0">
                <a:latin typeface="Courier New" panose="02070309020205020404" pitchFamily="49" charset="0"/>
                <a:cs typeface="Courier New" panose="02070309020205020404" pitchFamily="49" charset="0"/>
              </a:rPr>
              <a:t>&lt;Grade&gt;</a:t>
            </a:r>
          </a:p>
          <a:p>
            <a:r>
              <a:rPr lang="en-US" sz="1200" dirty="0">
                <a:latin typeface="Courier New" panose="02070309020205020404" pitchFamily="49" charset="0"/>
                <a:cs typeface="Courier New" panose="02070309020205020404" pitchFamily="49" charset="0"/>
              </a:rPr>
              <a:t>8</a:t>
            </a:r>
          </a:p>
          <a:p>
            <a:r>
              <a:rPr lang="en-US" sz="1200" dirty="0">
                <a:latin typeface="Courier New" panose="02070309020205020404" pitchFamily="49" charset="0"/>
                <a:cs typeface="Courier New" panose="02070309020205020404" pitchFamily="49" charset="0"/>
              </a:rPr>
              <a:t>&lt;/Grade&gt;</a:t>
            </a:r>
          </a:p>
          <a:p>
            <a:r>
              <a:rPr lang="en-US" sz="1200" dirty="0">
                <a:latin typeface="Courier New" panose="02070309020205020404" pitchFamily="49" charset="0"/>
                <a:cs typeface="Courier New" panose="02070309020205020404" pitchFamily="49" charset="0"/>
              </a:rPr>
              <a:t>&lt;Year&gt;</a:t>
            </a:r>
          </a:p>
          <a:p>
            <a:r>
              <a:rPr lang="en-US" sz="1200" dirty="0">
                <a:latin typeface="Courier New" panose="02070309020205020404" pitchFamily="49" charset="0"/>
                <a:cs typeface="Courier New" panose="02070309020205020404" pitchFamily="49" charset="0"/>
              </a:rPr>
              <a:t>2007</a:t>
            </a:r>
          </a:p>
          <a:p>
            <a:r>
              <a:rPr lang="en-US" sz="1200" dirty="0">
                <a:latin typeface="Courier New" panose="02070309020205020404" pitchFamily="49" charset="0"/>
                <a:cs typeface="Courier New" panose="02070309020205020404" pitchFamily="49" charset="0"/>
              </a:rPr>
              <a:t>&lt;/Year&gt;</a:t>
            </a:r>
          </a:p>
          <a:p>
            <a:r>
              <a:rPr lang="en-US" sz="1200" dirty="0">
                <a:latin typeface="Courier New" panose="02070309020205020404" pitchFamily="49" charset="0"/>
                <a:cs typeface="Courier New" panose="02070309020205020404" pitchFamily="49" charset="0"/>
              </a:rPr>
              <a:t>&lt;Category&gt;</a:t>
            </a:r>
          </a:p>
          <a:p>
            <a:r>
              <a:rPr lang="en-US" sz="1200" dirty="0">
                <a:latin typeface="Courier New" panose="02070309020205020404" pitchFamily="49" charset="0"/>
                <a:cs typeface="Courier New" panose="02070309020205020404" pitchFamily="49" charset="0"/>
              </a:rPr>
              <a:t>  Asian</a:t>
            </a:r>
          </a:p>
          <a:p>
            <a:r>
              <a:rPr lang="en-US" sz="1200" dirty="0">
                <a:latin typeface="Courier New" panose="02070309020205020404" pitchFamily="49" charset="0"/>
                <a:cs typeface="Courier New" panose="02070309020205020404" pitchFamily="49" charset="0"/>
              </a:rPr>
              <a:t>&lt;/Category&gt;</a:t>
            </a:r>
          </a:p>
        </p:txBody>
      </p:sp>
    </p:spTree>
    <p:extLst>
      <p:ext uri="{BB962C8B-B14F-4D97-AF65-F5344CB8AC3E}">
        <p14:creationId xmlns:p14="http://schemas.microsoft.com/office/powerpoint/2010/main" val="2065064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270A6-831F-47EC-B0FF-340A7CCAD89C}"/>
              </a:ext>
            </a:extLst>
          </p:cNvPr>
          <p:cNvSpPr>
            <a:spLocks noGrp="1"/>
          </p:cNvSpPr>
          <p:nvPr>
            <p:ph type="title"/>
          </p:nvPr>
        </p:nvSpPr>
        <p:spPr/>
        <p:txBody>
          <a:bodyPr/>
          <a:lstStyle/>
          <a:p>
            <a:r>
              <a:rPr lang="en-US" dirty="0"/>
              <a:t>Data Cleaning – Step 1</a:t>
            </a:r>
          </a:p>
        </p:txBody>
      </p:sp>
      <p:sp>
        <p:nvSpPr>
          <p:cNvPr id="3" name="Content Placeholder 2">
            <a:extLst>
              <a:ext uri="{FF2B5EF4-FFF2-40B4-BE49-F238E27FC236}">
                <a16:creationId xmlns:a16="http://schemas.microsoft.com/office/drawing/2014/main" id="{F89987B9-7383-4AD3-B1C5-34A1AA3A36CD}"/>
              </a:ext>
            </a:extLst>
          </p:cNvPr>
          <p:cNvSpPr>
            <a:spLocks noGrp="1"/>
          </p:cNvSpPr>
          <p:nvPr>
            <p:ph idx="1"/>
          </p:nvPr>
        </p:nvSpPr>
        <p:spPr>
          <a:xfrm>
            <a:off x="838200" y="1825625"/>
            <a:ext cx="5257800" cy="4351338"/>
          </a:xfrm>
        </p:spPr>
        <p:txBody>
          <a:bodyPr>
            <a:normAutofit/>
          </a:bodyPr>
          <a:lstStyle/>
          <a:p>
            <a:r>
              <a:rPr lang="en-US" dirty="0"/>
              <a:t>First, remove the two header lines, we don’t know where they came from.  They might be handy, but they mostly repeat what’s in the data.</a:t>
            </a:r>
          </a:p>
          <a:p>
            <a:r>
              <a:rPr lang="en-US" dirty="0"/>
              <a:t>Second, remove extra spaces from tag names.</a:t>
            </a:r>
          </a:p>
          <a:p>
            <a:pPr lvl="1"/>
            <a:r>
              <a:rPr lang="en-US" dirty="0"/>
              <a:t>Find/replace is the easiest tool here.</a:t>
            </a:r>
          </a:p>
          <a:p>
            <a:r>
              <a:rPr lang="en-US" dirty="0"/>
              <a:t>Third, add tabs and CRs to make it fit a standard structure.</a:t>
            </a:r>
          </a:p>
          <a:p>
            <a:pPr lvl="1"/>
            <a:r>
              <a:rPr lang="en-US" dirty="0"/>
              <a:t>This I prefer to do manually, particularly on something short like this.  It should take 3-5 minutes and helps you familiarize yourself with the data.</a:t>
            </a:r>
          </a:p>
        </p:txBody>
      </p:sp>
      <p:sp>
        <p:nvSpPr>
          <p:cNvPr id="4" name="TextBox 3">
            <a:extLst>
              <a:ext uri="{FF2B5EF4-FFF2-40B4-BE49-F238E27FC236}">
                <a16:creationId xmlns:a16="http://schemas.microsoft.com/office/drawing/2014/main" id="{5123D85B-9226-493E-B755-6762F0C8D25F}"/>
              </a:ext>
            </a:extLst>
          </p:cNvPr>
          <p:cNvSpPr txBox="1"/>
          <p:nvPr/>
        </p:nvSpPr>
        <p:spPr>
          <a:xfrm>
            <a:off x="6096000" y="1825625"/>
            <a:ext cx="5257800" cy="6001643"/>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&lt;</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&lt;Row&gt;</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8</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2006</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&lt;Category&gt;</a:t>
            </a:r>
          </a:p>
          <a:p>
            <a:r>
              <a:rPr lang="en-US" sz="1200" dirty="0">
                <a:latin typeface="Courier New" panose="02070309020205020404" pitchFamily="49" charset="0"/>
                <a:cs typeface="Courier New" panose="02070309020205020404" pitchFamily="49" charset="0"/>
              </a:rPr>
              <a:t>			Asian</a:t>
            </a:r>
          </a:p>
          <a:p>
            <a:r>
              <a:rPr lang="en-US" sz="1200" dirty="0">
                <a:latin typeface="Courier New" panose="02070309020205020404" pitchFamily="49" charset="0"/>
                <a:cs typeface="Courier New" panose="02070309020205020404" pitchFamily="49" charset="0"/>
              </a:rPr>
              <a:t>		&lt;/Category&gt;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9593</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675</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&lt;/Row&gt;</a:t>
            </a:r>
          </a:p>
          <a:p>
            <a:r>
              <a:rPr lang="en-US" sz="1200" dirty="0">
                <a:latin typeface="Courier New" panose="02070309020205020404" pitchFamily="49" charset="0"/>
                <a:cs typeface="Courier New" panose="02070309020205020404" pitchFamily="49" charset="0"/>
              </a:rPr>
              <a:t>	&lt;Row&gt;</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8</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2007</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&lt;Category&gt;</a:t>
            </a:r>
          </a:p>
          <a:p>
            <a:r>
              <a:rPr lang="en-US" sz="1200" dirty="0">
                <a:latin typeface="Courier New" panose="02070309020205020404" pitchFamily="49" charset="0"/>
                <a:cs typeface="Courier New" panose="02070309020205020404" pitchFamily="49" charset="0"/>
              </a:rPr>
              <a:t>			Asian</a:t>
            </a:r>
          </a:p>
          <a:p>
            <a:r>
              <a:rPr lang="en-US" sz="1200" dirty="0">
                <a:latin typeface="Courier New" panose="02070309020205020404" pitchFamily="49" charset="0"/>
                <a:cs typeface="Courier New" panose="02070309020205020404" pitchFamily="49" charset="0"/>
              </a:rPr>
              <a:t>		&lt;/Category&gt;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9734</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3941457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745A8-CC23-4D1E-835C-2A6DE7322C2B}"/>
              </a:ext>
            </a:extLst>
          </p:cNvPr>
          <p:cNvSpPr>
            <a:spLocks noGrp="1"/>
          </p:cNvSpPr>
          <p:nvPr>
            <p:ph type="title"/>
          </p:nvPr>
        </p:nvSpPr>
        <p:spPr/>
        <p:txBody>
          <a:bodyPr/>
          <a:lstStyle/>
          <a:p>
            <a:r>
              <a:rPr lang="en-US" dirty="0"/>
              <a:t>Data Cleaning – Gut Check</a:t>
            </a:r>
          </a:p>
        </p:txBody>
      </p:sp>
      <p:sp>
        <p:nvSpPr>
          <p:cNvPr id="3" name="Content Placeholder 2">
            <a:extLst>
              <a:ext uri="{FF2B5EF4-FFF2-40B4-BE49-F238E27FC236}">
                <a16:creationId xmlns:a16="http://schemas.microsoft.com/office/drawing/2014/main" id="{B19A4545-1B38-4129-8C4D-E3C1A0078B2B}"/>
              </a:ext>
            </a:extLst>
          </p:cNvPr>
          <p:cNvSpPr>
            <a:spLocks noGrp="1"/>
          </p:cNvSpPr>
          <p:nvPr>
            <p:ph idx="1"/>
          </p:nvPr>
        </p:nvSpPr>
        <p:spPr/>
        <p:txBody>
          <a:bodyPr>
            <a:normAutofit/>
          </a:bodyPr>
          <a:lstStyle/>
          <a:p>
            <a:r>
              <a:rPr lang="en-US" dirty="0"/>
              <a:t>What do we see in the data as we cleaned it?  Is there anything anomalous?</a:t>
            </a:r>
          </a:p>
          <a:p>
            <a:r>
              <a:rPr lang="en-US" dirty="0"/>
              <a:t>In this case, no.  But this is the sort of thing we look for:</a:t>
            </a:r>
          </a:p>
          <a:p>
            <a:pPr lvl="1"/>
            <a:r>
              <a:rPr lang="en-US" dirty="0"/>
              <a:t>Q: Why is everything listed as Grade 8?  A: Obviously someone filtered the data at some point before it got to us.  We don’t want to just avoid that attribute, as we may need it again in the future and it takes almost as much effort to remove as to keep.</a:t>
            </a:r>
          </a:p>
          <a:p>
            <a:pPr lvl="1"/>
            <a:r>
              <a:rPr lang="en-US" dirty="0"/>
              <a:t>Q: Why are White/Asian students only tested at ~10k/</a:t>
            </a:r>
            <a:r>
              <a:rPr lang="en-US" dirty="0" err="1"/>
              <a:t>yr</a:t>
            </a:r>
            <a:r>
              <a:rPr lang="en-US" dirty="0"/>
              <a:t>, but Black and Hispanic students are tested at ~20k-25k/</a:t>
            </a:r>
            <a:r>
              <a:rPr lang="en-US" dirty="0" err="1"/>
              <a:t>yr</a:t>
            </a:r>
            <a:r>
              <a:rPr lang="en-US" dirty="0"/>
              <a:t>?  A: These are the sort of disparities we’re looking for, but since we can easily imagine a district that’s a 15%/15%/30%/40% mix, respectively, that’s not an anomaly.</a:t>
            </a:r>
          </a:p>
        </p:txBody>
      </p:sp>
    </p:spTree>
    <p:extLst>
      <p:ext uri="{BB962C8B-B14F-4D97-AF65-F5344CB8AC3E}">
        <p14:creationId xmlns:p14="http://schemas.microsoft.com/office/powerpoint/2010/main" val="2124867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A28BD-A9BA-407D-90F9-CBA9B1F69932}"/>
              </a:ext>
            </a:extLst>
          </p:cNvPr>
          <p:cNvSpPr>
            <a:spLocks noGrp="1"/>
          </p:cNvSpPr>
          <p:nvPr>
            <p:ph type="title"/>
          </p:nvPr>
        </p:nvSpPr>
        <p:spPr/>
        <p:txBody>
          <a:bodyPr/>
          <a:lstStyle/>
          <a:p>
            <a:r>
              <a:rPr lang="en-US" dirty="0"/>
              <a:t>Data Cleaning – Step 2</a:t>
            </a:r>
          </a:p>
        </p:txBody>
      </p:sp>
      <p:sp>
        <p:nvSpPr>
          <p:cNvPr id="3" name="Content Placeholder 2">
            <a:extLst>
              <a:ext uri="{FF2B5EF4-FFF2-40B4-BE49-F238E27FC236}">
                <a16:creationId xmlns:a16="http://schemas.microsoft.com/office/drawing/2014/main" id="{6E1E3EC6-E2A8-4616-A9EB-2B359C43D2DD}"/>
              </a:ext>
            </a:extLst>
          </p:cNvPr>
          <p:cNvSpPr>
            <a:spLocks noGrp="1"/>
          </p:cNvSpPr>
          <p:nvPr>
            <p:ph idx="1"/>
          </p:nvPr>
        </p:nvSpPr>
        <p:spPr>
          <a:xfrm>
            <a:off x="838200" y="1825625"/>
            <a:ext cx="5257800" cy="4351338"/>
          </a:xfrm>
        </p:spPr>
        <p:txBody>
          <a:bodyPr/>
          <a:lstStyle/>
          <a:p>
            <a:r>
              <a:rPr lang="en-US" dirty="0"/>
              <a:t>One last thing to consider: Tag/Attribute names.  Clarity and descriptiveness are important.</a:t>
            </a:r>
          </a:p>
          <a:p>
            <a:pPr lvl="1"/>
            <a:r>
              <a:rPr lang="en-US" dirty="0"/>
              <a:t>‘Row’ is implicit in its position.  Let’s change it to something more descriptive like ‘</a:t>
            </a:r>
            <a:r>
              <a:rPr lang="en-US" dirty="0" err="1"/>
              <a:t>StudentGroup</a:t>
            </a:r>
            <a:r>
              <a:rPr lang="en-US" dirty="0"/>
              <a:t>’.</a:t>
            </a:r>
          </a:p>
          <a:p>
            <a:pPr lvl="1"/>
            <a:r>
              <a:rPr lang="en-US" dirty="0"/>
              <a:t>‘Category’ is vague in its meaning.  It may also be a little dehumanizing in application to people.  A more descriptive ‘Race’ attribute name is more applicable.</a:t>
            </a:r>
          </a:p>
        </p:txBody>
      </p:sp>
      <p:sp>
        <p:nvSpPr>
          <p:cNvPr id="4" name="TextBox 3">
            <a:extLst>
              <a:ext uri="{FF2B5EF4-FFF2-40B4-BE49-F238E27FC236}">
                <a16:creationId xmlns:a16="http://schemas.microsoft.com/office/drawing/2014/main" id="{5F3C3AEA-8D89-4711-B248-FE75D4703DF5}"/>
              </a:ext>
            </a:extLst>
          </p:cNvPr>
          <p:cNvSpPr txBox="1"/>
          <p:nvPr/>
        </p:nvSpPr>
        <p:spPr>
          <a:xfrm>
            <a:off x="6095998" y="1825625"/>
            <a:ext cx="5257799" cy="6001643"/>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&lt;</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8</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2006</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&lt;Race&gt;</a:t>
            </a:r>
          </a:p>
          <a:p>
            <a:r>
              <a:rPr lang="en-US" sz="1200" dirty="0">
                <a:latin typeface="Courier New" panose="02070309020205020404" pitchFamily="49" charset="0"/>
                <a:cs typeface="Courier New" panose="02070309020205020404" pitchFamily="49" charset="0"/>
              </a:rPr>
              <a:t>			Asian</a:t>
            </a:r>
          </a:p>
          <a:p>
            <a:r>
              <a:rPr lang="en-US" sz="1200" dirty="0">
                <a:latin typeface="Courier New" panose="02070309020205020404" pitchFamily="49" charset="0"/>
                <a:cs typeface="Courier New" panose="02070309020205020404" pitchFamily="49" charset="0"/>
              </a:rPr>
              <a:t>		&lt;/Race&gt;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9593</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675</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8</a:t>
            </a:r>
          </a:p>
          <a:p>
            <a:r>
              <a:rPr lang="en-US" sz="1200" dirty="0">
                <a:latin typeface="Courier New" panose="02070309020205020404" pitchFamily="49" charset="0"/>
                <a:cs typeface="Courier New" panose="02070309020205020404" pitchFamily="49" charset="0"/>
              </a:rPr>
              <a:t>		&lt;/Grade&gt;</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2007</a:t>
            </a:r>
          </a:p>
          <a:p>
            <a:r>
              <a:rPr lang="en-US" sz="1200" dirty="0">
                <a:latin typeface="Courier New" panose="02070309020205020404" pitchFamily="49" charset="0"/>
                <a:cs typeface="Courier New" panose="02070309020205020404" pitchFamily="49" charset="0"/>
              </a:rPr>
              <a:t>		&lt;/Year&gt;</a:t>
            </a:r>
          </a:p>
          <a:p>
            <a:r>
              <a:rPr lang="en-US" sz="1200" dirty="0">
                <a:latin typeface="Courier New" panose="02070309020205020404" pitchFamily="49" charset="0"/>
                <a:cs typeface="Courier New" panose="02070309020205020404" pitchFamily="49" charset="0"/>
              </a:rPr>
              <a:t>		&lt;Race&gt;</a:t>
            </a:r>
          </a:p>
          <a:p>
            <a:r>
              <a:rPr lang="en-US" sz="1200" dirty="0">
                <a:latin typeface="Courier New" panose="02070309020205020404" pitchFamily="49" charset="0"/>
                <a:cs typeface="Courier New" panose="02070309020205020404" pitchFamily="49" charset="0"/>
              </a:rPr>
              <a:t>			Asian</a:t>
            </a:r>
          </a:p>
          <a:p>
            <a:r>
              <a:rPr lang="en-US" sz="1200" dirty="0">
                <a:latin typeface="Courier New" panose="02070309020205020404" pitchFamily="49" charset="0"/>
                <a:cs typeface="Courier New" panose="02070309020205020404" pitchFamily="49" charset="0"/>
              </a:rPr>
              <a:t>		&lt;/Race&gt;</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9734</a:t>
            </a:r>
          </a:p>
          <a:p>
            <a:r>
              <a:rPr lang="en-US" sz="1200" dirty="0">
                <a:latin typeface="Courier New" panose="02070309020205020404" pitchFamily="49" charset="0"/>
                <a:cs typeface="Courier New" panose="02070309020205020404" pitchFamily="49" charset="0"/>
              </a:rPr>
              <a:t>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946213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427F3-186C-4E80-9123-A25DD4E6839D}"/>
              </a:ext>
            </a:extLst>
          </p:cNvPr>
          <p:cNvSpPr>
            <a:spLocks noGrp="1"/>
          </p:cNvSpPr>
          <p:nvPr>
            <p:ph type="title"/>
          </p:nvPr>
        </p:nvSpPr>
        <p:spPr/>
        <p:txBody>
          <a:bodyPr/>
          <a:lstStyle/>
          <a:p>
            <a:r>
              <a:rPr lang="en-US" dirty="0"/>
              <a:t>Python – Data Extraction Step 1</a:t>
            </a:r>
          </a:p>
        </p:txBody>
      </p:sp>
      <p:sp>
        <p:nvSpPr>
          <p:cNvPr id="3" name="Content Placeholder 2">
            <a:extLst>
              <a:ext uri="{FF2B5EF4-FFF2-40B4-BE49-F238E27FC236}">
                <a16:creationId xmlns:a16="http://schemas.microsoft.com/office/drawing/2014/main" id="{47D67F44-0A36-416E-BF17-71017EFDEB8F}"/>
              </a:ext>
            </a:extLst>
          </p:cNvPr>
          <p:cNvSpPr>
            <a:spLocks noGrp="1"/>
          </p:cNvSpPr>
          <p:nvPr>
            <p:ph idx="1"/>
          </p:nvPr>
        </p:nvSpPr>
        <p:spPr>
          <a:xfrm>
            <a:off x="838199" y="1825625"/>
            <a:ext cx="5257799" cy="4351338"/>
          </a:xfrm>
        </p:spPr>
        <p:txBody>
          <a:bodyPr>
            <a:normAutofit fontScale="85000" lnSpcReduction="20000"/>
          </a:bodyPr>
          <a:lstStyle/>
          <a:p>
            <a:r>
              <a:rPr lang="en-US" dirty="0"/>
              <a:t>IDLE is a convenient editor that comes with Python.  We’ll use it for now.</a:t>
            </a:r>
          </a:p>
          <a:p>
            <a:pPr lvl="1"/>
            <a:r>
              <a:rPr lang="en-US" dirty="0"/>
              <a:t>I prefer the windows default notepad.exe, but Sublime Text and Notepad++ are both excellent advanced text editors with IDE features.</a:t>
            </a:r>
          </a:p>
          <a:p>
            <a:r>
              <a:rPr lang="en-US" dirty="0"/>
              <a:t>First code iteration</a:t>
            </a:r>
          </a:p>
          <a:p>
            <a:pPr lvl="1"/>
            <a:r>
              <a:rPr lang="en-US" dirty="0"/>
              <a:t>Import sys so that we can use </a:t>
            </a:r>
            <a:r>
              <a:rPr lang="en-US" dirty="0" err="1"/>
              <a:t>sys.exit</a:t>
            </a:r>
            <a:r>
              <a:rPr lang="en-US" dirty="0"/>
              <a:t>(0) and close properly.</a:t>
            </a:r>
          </a:p>
          <a:p>
            <a:pPr lvl="1"/>
            <a:r>
              <a:rPr lang="en-US" dirty="0"/>
              <a:t>We’ll define the file location as the locale directory and then the location of the data we cleaned.</a:t>
            </a:r>
          </a:p>
          <a:p>
            <a:pPr lvl="1"/>
            <a:r>
              <a:rPr lang="en-US" dirty="0"/>
              <a:t>Opening a file in python is a routine, core task so we simply use the open() function and tell it to handle it as a read-only file.</a:t>
            </a:r>
          </a:p>
          <a:p>
            <a:pPr lvl="1"/>
            <a:r>
              <a:rPr lang="en-US" dirty="0"/>
              <a:t>We need to close() the file before we close the program.</a:t>
            </a:r>
          </a:p>
          <a:p>
            <a:pPr lvl="2"/>
            <a:r>
              <a:rPr lang="en-US" dirty="0"/>
              <a:t>Python will probably handle it for us.  But some blocking tasks like file access are better done explicitly.</a:t>
            </a:r>
          </a:p>
          <a:p>
            <a:endParaRPr lang="en-US" dirty="0"/>
          </a:p>
        </p:txBody>
      </p:sp>
      <p:sp>
        <p:nvSpPr>
          <p:cNvPr id="4" name="TextBox 3">
            <a:extLst>
              <a:ext uri="{FF2B5EF4-FFF2-40B4-BE49-F238E27FC236}">
                <a16:creationId xmlns:a16="http://schemas.microsoft.com/office/drawing/2014/main" id="{E02428B2-9282-473C-9C26-DE785ADD2AD4}"/>
              </a:ext>
            </a:extLst>
          </p:cNvPr>
          <p:cNvSpPr txBox="1"/>
          <p:nvPr/>
        </p:nvSpPr>
        <p:spPr>
          <a:xfrm>
            <a:off x="6096000" y="1825625"/>
            <a:ext cx="5257800" cy="1569660"/>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import sys</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xmlFileLocation</a:t>
            </a:r>
            <a:r>
              <a:rPr lang="en-US" sz="1200" dirty="0">
                <a:latin typeface="Courier New" panose="02070309020205020404" pitchFamily="49" charset="0"/>
                <a:cs typeface="Courier New" panose="02070309020205020404" pitchFamily="49" charset="0"/>
              </a:rPr>
              <a:t> = '.\\OriginalXML-Step2.txt'</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xmlFileHandle</a:t>
            </a:r>
            <a:r>
              <a:rPr lang="en-US" sz="1200" dirty="0">
                <a:latin typeface="Courier New" panose="02070309020205020404" pitchFamily="49" charset="0"/>
                <a:cs typeface="Courier New" panose="02070309020205020404" pitchFamily="49" charset="0"/>
              </a:rPr>
              <a:t> = open(</a:t>
            </a:r>
            <a:r>
              <a:rPr lang="en-US" sz="1200" dirty="0" err="1">
                <a:latin typeface="Courier New" panose="02070309020205020404" pitchFamily="49" charset="0"/>
                <a:cs typeface="Courier New" panose="02070309020205020404" pitchFamily="49" charset="0"/>
              </a:rPr>
              <a:t>xmlFileLocation</a:t>
            </a:r>
            <a:r>
              <a:rPr lang="en-US" sz="1200" dirty="0">
                <a:latin typeface="Courier New" panose="02070309020205020404" pitchFamily="49" charset="0"/>
                <a:cs typeface="Courier New" panose="02070309020205020404" pitchFamily="49" charset="0"/>
              </a:rPr>
              <a:t>, 'r')</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xmlFileHandle.close</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sys.exit</a:t>
            </a:r>
            <a:r>
              <a:rPr lang="en-US" sz="1200" dirty="0">
                <a:latin typeface="Courier New" panose="02070309020205020404" pitchFamily="49" charset="0"/>
                <a:cs typeface="Courier New" panose="02070309020205020404" pitchFamily="49" charset="0"/>
              </a:rPr>
              <a:t>(0)</a:t>
            </a:r>
          </a:p>
        </p:txBody>
      </p:sp>
    </p:spTree>
    <p:extLst>
      <p:ext uri="{BB962C8B-B14F-4D97-AF65-F5344CB8AC3E}">
        <p14:creationId xmlns:p14="http://schemas.microsoft.com/office/powerpoint/2010/main" val="3775874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D4A5B-038B-4BFC-B170-9DAB3BDF8653}"/>
              </a:ext>
            </a:extLst>
          </p:cNvPr>
          <p:cNvSpPr>
            <a:spLocks noGrp="1"/>
          </p:cNvSpPr>
          <p:nvPr>
            <p:ph type="title"/>
          </p:nvPr>
        </p:nvSpPr>
        <p:spPr/>
        <p:txBody>
          <a:bodyPr/>
          <a:lstStyle/>
          <a:p>
            <a:r>
              <a:rPr lang="en-US" dirty="0"/>
              <a:t>Python – Data Extraction Step 2</a:t>
            </a:r>
          </a:p>
        </p:txBody>
      </p:sp>
      <p:sp>
        <p:nvSpPr>
          <p:cNvPr id="3" name="Content Placeholder 2">
            <a:extLst>
              <a:ext uri="{FF2B5EF4-FFF2-40B4-BE49-F238E27FC236}">
                <a16:creationId xmlns:a16="http://schemas.microsoft.com/office/drawing/2014/main" id="{009E73EC-D1C4-417B-9B28-755C8B71BD5D}"/>
              </a:ext>
            </a:extLst>
          </p:cNvPr>
          <p:cNvSpPr>
            <a:spLocks noGrp="1"/>
          </p:cNvSpPr>
          <p:nvPr>
            <p:ph idx="1"/>
          </p:nvPr>
        </p:nvSpPr>
        <p:spPr>
          <a:xfrm>
            <a:off x="838200" y="1825625"/>
            <a:ext cx="5257800" cy="4351338"/>
          </a:xfrm>
        </p:spPr>
        <p:txBody>
          <a:bodyPr>
            <a:normAutofit fontScale="85000" lnSpcReduction="20000"/>
          </a:bodyPr>
          <a:lstStyle/>
          <a:p>
            <a:r>
              <a:rPr lang="en-US" dirty="0"/>
              <a:t>Once we have a file open, we have several ways to read it.</a:t>
            </a:r>
          </a:p>
          <a:p>
            <a:pPr lvl="1"/>
            <a:r>
              <a:rPr lang="en-US" dirty="0"/>
              <a:t>Since we know that the data is line based, in this case we can do a line by line approach using </a:t>
            </a:r>
            <a:r>
              <a:rPr lang="en-US" dirty="0" err="1"/>
              <a:t>filehandle.readline</a:t>
            </a:r>
            <a:r>
              <a:rPr lang="en-US" dirty="0"/>
              <a:t>(), which stores the results in a List of Strings</a:t>
            </a:r>
          </a:p>
          <a:p>
            <a:pPr lvl="1"/>
            <a:r>
              <a:rPr lang="en-US" dirty="0"/>
              <a:t>The more robust approach, later, would likely involve taking it as a single monolithic string and scanning for paired &lt;&gt;’s to identify tag names.</a:t>
            </a:r>
          </a:p>
          <a:p>
            <a:r>
              <a:rPr lang="en-US" dirty="0"/>
              <a:t>Just for self-edification, I like to include a check at every step.  I added a command to read the lines of a file.  Can I immediately output those lines to the screen?</a:t>
            </a:r>
          </a:p>
          <a:p>
            <a:pPr lvl="1"/>
            <a:r>
              <a:rPr lang="en-US" dirty="0"/>
              <a:t>Print() will output directly to the python console.</a:t>
            </a:r>
          </a:p>
          <a:p>
            <a:pPr lvl="1"/>
            <a:r>
              <a:rPr lang="en-US" dirty="0"/>
              <a:t>For … in … is a nice control structure in python.  Rather than define the for-loop ourselves, we can just tell us ‘handle this in the best way possible, and let me iterate over every element in a collection’.</a:t>
            </a:r>
          </a:p>
        </p:txBody>
      </p:sp>
      <p:sp>
        <p:nvSpPr>
          <p:cNvPr id="4" name="TextBox 3">
            <a:extLst>
              <a:ext uri="{FF2B5EF4-FFF2-40B4-BE49-F238E27FC236}">
                <a16:creationId xmlns:a16="http://schemas.microsoft.com/office/drawing/2014/main" id="{C77DDAFC-E02F-40F1-A544-958B9B482B34}"/>
              </a:ext>
            </a:extLst>
          </p:cNvPr>
          <p:cNvSpPr txBox="1"/>
          <p:nvPr/>
        </p:nvSpPr>
        <p:spPr>
          <a:xfrm>
            <a:off x="6096000" y="1825625"/>
            <a:ext cx="5257800" cy="2308324"/>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import sys</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xmlFileLocation</a:t>
            </a:r>
            <a:r>
              <a:rPr lang="en-US" sz="1200" dirty="0">
                <a:latin typeface="Courier New" panose="02070309020205020404" pitchFamily="49" charset="0"/>
                <a:cs typeface="Courier New" panose="02070309020205020404" pitchFamily="49" charset="0"/>
              </a:rPr>
              <a:t> = '.\\OriginalXML-Step2.txt'</a:t>
            </a:r>
          </a:p>
          <a:p>
            <a:r>
              <a:rPr lang="en-US" sz="1200" dirty="0" err="1">
                <a:latin typeface="Courier New" panose="02070309020205020404" pitchFamily="49" charset="0"/>
                <a:cs typeface="Courier New" panose="02070309020205020404" pitchFamily="49" charset="0"/>
              </a:rPr>
              <a:t>xmlFileHandle</a:t>
            </a:r>
            <a:r>
              <a:rPr lang="en-US" sz="1200" dirty="0">
                <a:latin typeface="Courier New" panose="02070309020205020404" pitchFamily="49" charset="0"/>
                <a:cs typeface="Courier New" panose="02070309020205020404" pitchFamily="49" charset="0"/>
              </a:rPr>
              <a:t> = open(</a:t>
            </a:r>
            <a:r>
              <a:rPr lang="en-US" sz="1200" dirty="0" err="1">
                <a:latin typeface="Courier New" panose="02070309020205020404" pitchFamily="49" charset="0"/>
                <a:cs typeface="Courier New" panose="02070309020205020404" pitchFamily="49" charset="0"/>
              </a:rPr>
              <a:t>xmlFileLocation</a:t>
            </a:r>
            <a:r>
              <a:rPr lang="en-US" sz="1200" dirty="0">
                <a:latin typeface="Courier New" panose="02070309020205020404" pitchFamily="49" charset="0"/>
                <a:cs typeface="Courier New" panose="02070309020205020404" pitchFamily="49" charset="0"/>
              </a:rPr>
              <a:t>, 'r')</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xmlLines</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xmlFileHandle.readlines</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for line in </a:t>
            </a:r>
            <a:r>
              <a:rPr lang="en-US" sz="1200" dirty="0" err="1">
                <a:latin typeface="Courier New" panose="02070309020205020404" pitchFamily="49" charset="0"/>
                <a:cs typeface="Courier New" panose="02070309020205020404" pitchFamily="49" charset="0"/>
              </a:rPr>
              <a:t>xmlLines</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print(line)</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xmlFileHandle.close</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sys.exit</a:t>
            </a:r>
            <a:r>
              <a:rPr lang="en-US" sz="1200" dirty="0">
                <a:latin typeface="Courier New" panose="02070309020205020404" pitchFamily="49" charset="0"/>
                <a:cs typeface="Courier New" panose="02070309020205020404" pitchFamily="49" charset="0"/>
              </a:rPr>
              <a:t>(0)</a:t>
            </a:r>
          </a:p>
        </p:txBody>
      </p:sp>
    </p:spTree>
    <p:extLst>
      <p:ext uri="{BB962C8B-B14F-4D97-AF65-F5344CB8AC3E}">
        <p14:creationId xmlns:p14="http://schemas.microsoft.com/office/powerpoint/2010/main" val="2145943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32249-D613-4448-929F-4075BD1C9F77}"/>
              </a:ext>
            </a:extLst>
          </p:cNvPr>
          <p:cNvSpPr>
            <a:spLocks noGrp="1"/>
          </p:cNvSpPr>
          <p:nvPr>
            <p:ph type="title"/>
          </p:nvPr>
        </p:nvSpPr>
        <p:spPr/>
        <p:txBody>
          <a:bodyPr/>
          <a:lstStyle/>
          <a:p>
            <a:r>
              <a:rPr lang="en-US" dirty="0"/>
              <a:t>Python – Data Extract Step 3</a:t>
            </a:r>
          </a:p>
        </p:txBody>
      </p:sp>
      <p:sp>
        <p:nvSpPr>
          <p:cNvPr id="3" name="Content Placeholder 2">
            <a:extLst>
              <a:ext uri="{FF2B5EF4-FFF2-40B4-BE49-F238E27FC236}">
                <a16:creationId xmlns:a16="http://schemas.microsoft.com/office/drawing/2014/main" id="{E0EE70A2-6B2C-4A24-93A5-3D0AA79D9999}"/>
              </a:ext>
            </a:extLst>
          </p:cNvPr>
          <p:cNvSpPr>
            <a:spLocks noGrp="1"/>
          </p:cNvSpPr>
          <p:nvPr>
            <p:ph idx="1"/>
          </p:nvPr>
        </p:nvSpPr>
        <p:spPr/>
        <p:txBody>
          <a:bodyPr>
            <a:normAutofit/>
          </a:bodyPr>
          <a:lstStyle/>
          <a:p>
            <a:r>
              <a:rPr lang="en-US" dirty="0"/>
              <a:t>Before we move onto the next step, a couple of guidelines.</a:t>
            </a:r>
          </a:p>
          <a:p>
            <a:r>
              <a:rPr lang="en-US" dirty="0"/>
              <a:t>Using the agile method, we want to get to a finished project as quickly as possible, this sometimes includes the use of nonsensical shortcuts.</a:t>
            </a:r>
          </a:p>
          <a:p>
            <a:r>
              <a:rPr lang="en-US" dirty="0"/>
              <a:t>In this case, our shortcut is ‘we know the input format, let’s just hardcode that format exactly’, which defeats the purpose of a programmatic solution.</a:t>
            </a:r>
          </a:p>
          <a:p>
            <a:r>
              <a:rPr lang="en-US" dirty="0"/>
              <a:t>We need to add notes to remind ourselves later that this was a shortcut that needs a better resolution.</a:t>
            </a:r>
          </a:p>
          <a:p>
            <a:r>
              <a:rPr lang="en-US" dirty="0"/>
              <a:t>This is a development practice, not a final product practice.  Over the course of weeks, it would not be acceptable.  Over the course of hours, it may be reasonable.</a:t>
            </a:r>
          </a:p>
        </p:txBody>
      </p:sp>
    </p:spTree>
    <p:extLst>
      <p:ext uri="{BB962C8B-B14F-4D97-AF65-F5344CB8AC3E}">
        <p14:creationId xmlns:p14="http://schemas.microsoft.com/office/powerpoint/2010/main" val="1727911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7C6AA-970B-414A-AE35-DAC1F0AA8EEA}"/>
              </a:ext>
            </a:extLst>
          </p:cNvPr>
          <p:cNvSpPr>
            <a:spLocks noGrp="1"/>
          </p:cNvSpPr>
          <p:nvPr>
            <p:ph type="title"/>
          </p:nvPr>
        </p:nvSpPr>
        <p:spPr/>
        <p:txBody>
          <a:bodyPr/>
          <a:lstStyle/>
          <a:p>
            <a:r>
              <a:rPr lang="en-US" dirty="0"/>
              <a:t>Python – Data Extract Step 3</a:t>
            </a:r>
          </a:p>
        </p:txBody>
      </p:sp>
      <p:sp>
        <p:nvSpPr>
          <p:cNvPr id="3" name="Content Placeholder 2">
            <a:extLst>
              <a:ext uri="{FF2B5EF4-FFF2-40B4-BE49-F238E27FC236}">
                <a16:creationId xmlns:a16="http://schemas.microsoft.com/office/drawing/2014/main" id="{25BDB514-6154-41E7-8795-5C7B4A292A75}"/>
              </a:ext>
            </a:extLst>
          </p:cNvPr>
          <p:cNvSpPr>
            <a:spLocks noGrp="1"/>
          </p:cNvSpPr>
          <p:nvPr>
            <p:ph idx="1"/>
          </p:nvPr>
        </p:nvSpPr>
        <p:spPr>
          <a:xfrm>
            <a:off x="838200" y="1825625"/>
            <a:ext cx="5257800" cy="4351338"/>
          </a:xfrm>
        </p:spPr>
        <p:txBody>
          <a:bodyPr>
            <a:normAutofit fontScale="62500" lnSpcReduction="20000"/>
          </a:bodyPr>
          <a:lstStyle/>
          <a:p>
            <a:r>
              <a:rPr lang="en-US" dirty="0"/>
              <a:t>At this point, we’ve crossed into a point where adding comments is important.  That should always happen early.</a:t>
            </a:r>
          </a:p>
          <a:p>
            <a:r>
              <a:rPr lang="en-US" dirty="0"/>
              <a:t>A List in python can have the last element removed with the .pop() function.  We’ll use that on our list of strings from the file.</a:t>
            </a:r>
          </a:p>
          <a:p>
            <a:pPr lvl="1"/>
            <a:r>
              <a:rPr lang="en-US" dirty="0"/>
              <a:t>Why not process it in order?  Because when we delete the last element, we just delete the last element.  When we delete the first element, we delete the first element and then reorder the entire list.  Not a problem here, but also not a good general practice.</a:t>
            </a:r>
          </a:p>
          <a:p>
            <a:r>
              <a:rPr lang="en-US" dirty="0"/>
              <a:t>The target data structure is a list of lists.  This is not a true matrix.  Longer term, we’d likely want a matrix data structure, but we’re avoiding importing packages for the sake of this lesson.</a:t>
            </a:r>
          </a:p>
          <a:p>
            <a:r>
              <a:rPr lang="en-US" dirty="0"/>
              <a:t>We know the structure, so we’re going to discard the framework and pull out the data.</a:t>
            </a:r>
          </a:p>
          <a:p>
            <a:pPr lvl="1"/>
            <a:r>
              <a:rPr lang="en-US" dirty="0"/>
              <a:t>Note: We aren’t editing the original data, so we can freely discard anything we want.</a:t>
            </a:r>
          </a:p>
          <a:p>
            <a:r>
              <a:rPr lang="en-US" dirty="0"/>
              <a:t>The while loop is bad form, but we already have a revision of this section scheduled.</a:t>
            </a:r>
          </a:p>
          <a:p>
            <a:r>
              <a:rPr lang="en-US" dirty="0"/>
              <a:t>We’ll reverse the attributes as they come in, and then reverse the lines at the end, to make sure we conform to the standard.</a:t>
            </a:r>
          </a:p>
        </p:txBody>
      </p:sp>
      <p:sp>
        <p:nvSpPr>
          <p:cNvPr id="4" name="TextBox 3">
            <a:extLst>
              <a:ext uri="{FF2B5EF4-FFF2-40B4-BE49-F238E27FC236}">
                <a16:creationId xmlns:a16="http://schemas.microsoft.com/office/drawing/2014/main" id="{B96D1E05-86C7-4C0B-8BA0-FD24DBC6695E}"/>
              </a:ext>
            </a:extLst>
          </p:cNvPr>
          <p:cNvSpPr txBox="1"/>
          <p:nvPr/>
        </p:nvSpPr>
        <p:spPr>
          <a:xfrm>
            <a:off x="6096000" y="1825625"/>
            <a:ext cx="5220749" cy="5078313"/>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 TODO: Add Code to identify tags and structure, generalize format</a:t>
            </a:r>
          </a:p>
          <a:p>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&gt;</a:t>
            </a:r>
          </a:p>
          <a:p>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 = []</a:t>
            </a:r>
          </a:p>
          <a:p>
            <a:r>
              <a:rPr lang="en-US" sz="1200" dirty="0">
                <a:latin typeface="Courier New" panose="02070309020205020404" pitchFamily="49" charset="0"/>
                <a:cs typeface="Courier New" panose="02070309020205020404" pitchFamily="49" charset="0"/>
              </a:rPr>
              <a:t>while </a:t>
            </a:r>
            <a:r>
              <a:rPr lang="en-US" sz="1200" dirty="0" err="1">
                <a:latin typeface="Courier New" panose="02070309020205020404" pitchFamily="49" charset="0"/>
                <a:cs typeface="Courier New" panose="02070309020205020404" pitchFamily="49" charset="0"/>
              </a:rPr>
              <a:t>len</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a:t>
            </a:r>
            <a:r>
              <a:rPr lang="en-US" sz="1200" dirty="0">
                <a:latin typeface="Courier New" panose="02070309020205020404" pitchFamily="49" charset="0"/>
                <a:cs typeface="Courier New" panose="02070309020205020404" pitchFamily="49" charset="0"/>
              </a:rPr>
              <a:t>) &gt; 1:</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&lt;/Race&gt;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&lt;Race&gt;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&lt;/Year&gt;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&lt;Year&gt;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&lt;/Grade&gt;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&lt;Grade&gt;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StudenntGroup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StudentGroup.reverse</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xmlMatrix.append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xmlMatrix.reverse</a:t>
            </a:r>
            <a:r>
              <a:rPr lang="en-US" sz="1200" dirty="0">
                <a:latin typeface="Courier New" panose="02070309020205020404" pitchFamily="49" charset="0"/>
                <a:cs typeface="Courier New" panose="02070309020205020404" pitchFamily="49" charset="0"/>
              </a:rPr>
              <a:t>() # It doesn't matter, since the data wasn't ordered, but it doesn't hurt</a:t>
            </a:r>
          </a:p>
          <a:p>
            <a:r>
              <a:rPr lang="en-US" sz="1200" dirty="0">
                <a:latin typeface="Courier New" panose="02070309020205020404" pitchFamily="49" charset="0"/>
                <a:cs typeface="Courier New" panose="02070309020205020404" pitchFamily="49" charset="0"/>
              </a:rPr>
              <a:t>print(</a:t>
            </a:r>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93339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B5B1B-7E57-4A6A-B5D5-EC8125BAC51F}"/>
              </a:ext>
            </a:extLst>
          </p:cNvPr>
          <p:cNvSpPr>
            <a:spLocks noGrp="1"/>
          </p:cNvSpPr>
          <p:nvPr>
            <p:ph type="title"/>
          </p:nvPr>
        </p:nvSpPr>
        <p:spPr/>
        <p:txBody>
          <a:bodyPr/>
          <a:lstStyle/>
          <a:p>
            <a:r>
              <a:rPr lang="en-US" dirty="0"/>
              <a:t>Note: Webpage</a:t>
            </a:r>
          </a:p>
        </p:txBody>
      </p:sp>
      <p:sp>
        <p:nvSpPr>
          <p:cNvPr id="3" name="Content Placeholder 2">
            <a:extLst>
              <a:ext uri="{FF2B5EF4-FFF2-40B4-BE49-F238E27FC236}">
                <a16:creationId xmlns:a16="http://schemas.microsoft.com/office/drawing/2014/main" id="{FAE82BC4-9755-4DEC-8AEE-097746726628}"/>
              </a:ext>
            </a:extLst>
          </p:cNvPr>
          <p:cNvSpPr>
            <a:spLocks noGrp="1"/>
          </p:cNvSpPr>
          <p:nvPr>
            <p:ph idx="1"/>
          </p:nvPr>
        </p:nvSpPr>
        <p:spPr/>
        <p:txBody>
          <a:bodyPr/>
          <a:lstStyle/>
          <a:p>
            <a:r>
              <a:rPr lang="en-US" dirty="0"/>
              <a:t>You can access the files for this presentation and the </a:t>
            </a:r>
            <a:r>
              <a:rPr lang="en-US" dirty="0" err="1"/>
              <a:t>powerpoint</a:t>
            </a:r>
            <a:r>
              <a:rPr lang="en-US" dirty="0"/>
              <a:t> at</a:t>
            </a:r>
          </a:p>
          <a:p>
            <a:r>
              <a:rPr lang="en-US">
                <a:hlinkClick r:id="rId2"/>
              </a:rPr>
              <a:t>http://uco.theodorelarson.net</a:t>
            </a:r>
            <a:endParaRPr lang="en-US"/>
          </a:p>
        </p:txBody>
      </p:sp>
    </p:spTree>
    <p:extLst>
      <p:ext uri="{BB962C8B-B14F-4D97-AF65-F5344CB8AC3E}">
        <p14:creationId xmlns:p14="http://schemas.microsoft.com/office/powerpoint/2010/main" val="1993130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075A1-1209-4BA0-903F-EAC1CD84B42E}"/>
              </a:ext>
            </a:extLst>
          </p:cNvPr>
          <p:cNvSpPr>
            <a:spLocks noGrp="1"/>
          </p:cNvSpPr>
          <p:nvPr>
            <p:ph type="title"/>
          </p:nvPr>
        </p:nvSpPr>
        <p:spPr/>
        <p:txBody>
          <a:bodyPr/>
          <a:lstStyle/>
          <a:p>
            <a:r>
              <a:rPr lang="en-US" dirty="0"/>
              <a:t>Python – Data Extract Step 4</a:t>
            </a:r>
          </a:p>
        </p:txBody>
      </p:sp>
      <p:sp>
        <p:nvSpPr>
          <p:cNvPr id="3" name="Content Placeholder 2">
            <a:extLst>
              <a:ext uri="{FF2B5EF4-FFF2-40B4-BE49-F238E27FC236}">
                <a16:creationId xmlns:a16="http://schemas.microsoft.com/office/drawing/2014/main" id="{D40FFE32-8C7F-4E37-9067-96712B0B906D}"/>
              </a:ext>
            </a:extLst>
          </p:cNvPr>
          <p:cNvSpPr>
            <a:spLocks noGrp="1"/>
          </p:cNvSpPr>
          <p:nvPr>
            <p:ph idx="1"/>
          </p:nvPr>
        </p:nvSpPr>
        <p:spPr>
          <a:xfrm>
            <a:off x="838200" y="1825625"/>
            <a:ext cx="5257800" cy="4351338"/>
          </a:xfrm>
        </p:spPr>
        <p:txBody>
          <a:bodyPr>
            <a:normAutofit fontScale="85000" lnSpcReduction="10000"/>
          </a:bodyPr>
          <a:lstStyle/>
          <a:p>
            <a:r>
              <a:rPr lang="en-US" dirty="0"/>
              <a:t>Currently, we have a set of strings, but mixed in are formatting characters, we need to get rid of them.</a:t>
            </a:r>
          </a:p>
          <a:p>
            <a:pPr lvl="1"/>
            <a:r>
              <a:rPr lang="en-US" dirty="0"/>
              <a:t>There are several useful functions, for example strip() likely does what we want, but frankly, I forgot that it existed until after I’d written out all of this code.</a:t>
            </a:r>
          </a:p>
          <a:p>
            <a:pPr lvl="1"/>
            <a:r>
              <a:rPr lang="en-US" dirty="0"/>
              <a:t>An object lesson in the idea that there’s always multiple ways to code a given task, some are objectively better than others, and trying to remember everything all the time will frequently fail you.</a:t>
            </a:r>
          </a:p>
          <a:p>
            <a:r>
              <a:rPr lang="en-US" dirty="0"/>
              <a:t>Numbers are better as actual numbers.  If we use the int() function, we are casting the string as numbers.</a:t>
            </a:r>
          </a:p>
          <a:p>
            <a:pPr lvl="1"/>
            <a:r>
              <a:rPr lang="en-US" dirty="0"/>
              <a:t>There’s a whole missing step here, we ought to be checking to be sure, programmatically, that we can do this before we do.  But, for now, we’re trying to get to a working result as quickly as possible.</a:t>
            </a:r>
          </a:p>
        </p:txBody>
      </p:sp>
      <p:sp>
        <p:nvSpPr>
          <p:cNvPr id="4" name="TextBox 3">
            <a:extLst>
              <a:ext uri="{FF2B5EF4-FFF2-40B4-BE49-F238E27FC236}">
                <a16:creationId xmlns:a16="http://schemas.microsoft.com/office/drawing/2014/main" id="{7D57B8AE-B7B3-40DE-9CAA-BE3EA3DD863A}"/>
              </a:ext>
            </a:extLst>
          </p:cNvPr>
          <p:cNvSpPr txBox="1"/>
          <p:nvPr/>
        </p:nvSpPr>
        <p:spPr>
          <a:xfrm>
            <a:off x="6096000" y="1825625"/>
            <a:ext cx="5257800" cy="4893647"/>
          </a:xfrm>
          <a:prstGeom prst="rect">
            <a:avLst/>
          </a:prstGeom>
          <a:noFill/>
        </p:spPr>
        <p:txBody>
          <a:bodyPr wrap="square" rtlCol="0">
            <a:spAutoFit/>
          </a:bodyPr>
          <a:lstStyle/>
          <a:p>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&gt;</a:t>
            </a:r>
          </a:p>
          <a:p>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 = []</a:t>
            </a:r>
          </a:p>
          <a:p>
            <a:r>
              <a:rPr lang="en-US" sz="1200" dirty="0">
                <a:latin typeface="Courier New" panose="02070309020205020404" pitchFamily="49" charset="0"/>
                <a:cs typeface="Courier New" panose="02070309020205020404" pitchFamily="49" charset="0"/>
              </a:rPr>
              <a:t>while </a:t>
            </a:r>
            <a:r>
              <a:rPr lang="en-US" sz="1200" dirty="0" err="1">
                <a:latin typeface="Courier New" panose="02070309020205020404" pitchFamily="49" charset="0"/>
                <a:cs typeface="Courier New" panose="02070309020205020404" pitchFamily="49" charset="0"/>
              </a:rPr>
              <a:t>len</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a:t>
            </a:r>
            <a:r>
              <a:rPr lang="en-US" sz="1200" dirty="0">
                <a:latin typeface="Courier New" panose="02070309020205020404" pitchFamily="49" charset="0"/>
                <a:cs typeface="Courier New" panose="02070309020205020404" pitchFamily="49" charset="0"/>
              </a:rPr>
              <a:t>) &gt; 1:</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().strip('\t\n')]</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().strip('\t\n'))</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&lt;Grade&gt;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xmlLines.pop</a:t>
            </a:r>
            <a:r>
              <a:rPr lang="en-US" sz="1200" dirty="0">
                <a:latin typeface="Courier New" panose="02070309020205020404" pitchFamily="49" charset="0"/>
                <a:cs typeface="Courier New" panose="02070309020205020404" pitchFamily="49" charset="0"/>
              </a:rPr>
              <a:t>() # &lt;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StudentGroup.reverse</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xmlMatrix.append</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xmlMatrix.reverse</a:t>
            </a:r>
            <a:r>
              <a:rPr lang="en-US" sz="1200" dirty="0">
                <a:latin typeface="Courier New" panose="02070309020205020404" pitchFamily="49" charset="0"/>
                <a:cs typeface="Courier New" panose="02070309020205020404" pitchFamily="49" charset="0"/>
              </a:rPr>
              <a:t>() # It doesn't matter, since the data wasn't ordered, but it doesn't hurt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for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in </a:t>
            </a:r>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[0] = int(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[0])</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[1] = int(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[1])</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[3] = int(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[3])</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[4] = int(</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[4])</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 Close file</a:t>
            </a:r>
          </a:p>
          <a:p>
            <a:r>
              <a:rPr lang="en-US" sz="1200" dirty="0" err="1">
                <a:latin typeface="Courier New" panose="02070309020205020404" pitchFamily="49" charset="0"/>
                <a:cs typeface="Courier New" panose="02070309020205020404" pitchFamily="49" charset="0"/>
              </a:rPr>
              <a:t>xmlFileHandle.close</a:t>
            </a:r>
            <a:r>
              <a:rPr lang="en-US" sz="12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042618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899D7-760B-472C-A5C9-F91CCA50725A}"/>
              </a:ext>
            </a:extLst>
          </p:cNvPr>
          <p:cNvSpPr>
            <a:spLocks noGrp="1"/>
          </p:cNvSpPr>
          <p:nvPr>
            <p:ph type="title"/>
          </p:nvPr>
        </p:nvSpPr>
        <p:spPr/>
        <p:txBody>
          <a:bodyPr/>
          <a:lstStyle/>
          <a:p>
            <a:r>
              <a:rPr lang="en-US" dirty="0"/>
              <a:t>Python – Data Transform Step 4</a:t>
            </a:r>
          </a:p>
        </p:txBody>
      </p:sp>
      <p:sp>
        <p:nvSpPr>
          <p:cNvPr id="3" name="Content Placeholder 2">
            <a:extLst>
              <a:ext uri="{FF2B5EF4-FFF2-40B4-BE49-F238E27FC236}">
                <a16:creationId xmlns:a16="http://schemas.microsoft.com/office/drawing/2014/main" id="{D58B6F63-4B70-4BF6-BE63-5C92CD0C73B7}"/>
              </a:ext>
            </a:extLst>
          </p:cNvPr>
          <p:cNvSpPr>
            <a:spLocks noGrp="1"/>
          </p:cNvSpPr>
          <p:nvPr>
            <p:ph idx="1"/>
          </p:nvPr>
        </p:nvSpPr>
        <p:spPr>
          <a:xfrm>
            <a:off x="838200" y="1825625"/>
            <a:ext cx="5257800" cy="4351338"/>
          </a:xfrm>
        </p:spPr>
        <p:txBody>
          <a:bodyPr>
            <a:normAutofit lnSpcReduction="10000"/>
          </a:bodyPr>
          <a:lstStyle/>
          <a:p>
            <a:r>
              <a:rPr lang="en-US" dirty="0"/>
              <a:t>Same file, same step</a:t>
            </a:r>
          </a:p>
          <a:p>
            <a:r>
              <a:rPr lang="en-US" dirty="0"/>
              <a:t>Since we have the data as a data structure, we’ve arguably finished the extract stage and are moving onto the transform stage.</a:t>
            </a:r>
          </a:p>
          <a:p>
            <a:pPr lvl="1"/>
            <a:r>
              <a:rPr lang="en-US" dirty="0"/>
              <a:t>Just like anything else, clean cuts from one stage to the other aren’t objectively defined.</a:t>
            </a:r>
          </a:p>
          <a:p>
            <a:pPr lvl="1"/>
            <a:r>
              <a:rPr lang="en-US" dirty="0"/>
              <a:t>‘Transform’ frequently implies some of what we did during the cleaning stage, and more intense altering of structure and metadata.</a:t>
            </a:r>
          </a:p>
          <a:p>
            <a:r>
              <a:rPr lang="en-US" dirty="0"/>
              <a:t>We’re acting in reverse of our initial file read.  We’re creating lines one-by-one, and storing them as a list of strings.</a:t>
            </a:r>
          </a:p>
        </p:txBody>
      </p:sp>
      <p:sp>
        <p:nvSpPr>
          <p:cNvPr id="4" name="TextBox 3">
            <a:extLst>
              <a:ext uri="{FF2B5EF4-FFF2-40B4-BE49-F238E27FC236}">
                <a16:creationId xmlns:a16="http://schemas.microsoft.com/office/drawing/2014/main" id="{05E6EF50-32CA-42BE-8D4B-FD1E3010AAA4}"/>
              </a:ext>
            </a:extLst>
          </p:cNvPr>
          <p:cNvSpPr txBox="1"/>
          <p:nvPr/>
        </p:nvSpPr>
        <p:spPr>
          <a:xfrm>
            <a:off x="6095999" y="1825625"/>
            <a:ext cx="5257799" cy="4524315"/>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 Close file</a:t>
            </a:r>
          </a:p>
          <a:p>
            <a:r>
              <a:rPr lang="en-US" sz="1200" dirty="0" err="1">
                <a:latin typeface="Courier New" panose="02070309020205020404" pitchFamily="49" charset="0"/>
                <a:cs typeface="Courier New" panose="02070309020205020404" pitchFamily="49" charset="0"/>
              </a:rPr>
              <a:t>xmlFileHandle.close</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#Construct SQL Query</a:t>
            </a:r>
          </a:p>
          <a:p>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 = ["CREATE DATABASE </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("DROP TABLE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("CREATE TABLE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(Grade int, Year int, Race varchar(255), </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 int, </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 int);")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 We could do this more efficiently with fewer insert statements, but this is clearer for now</a:t>
            </a:r>
          </a:p>
          <a:p>
            <a:r>
              <a:rPr lang="en-US" sz="1200" dirty="0">
                <a:latin typeface="Courier New" panose="02070309020205020404" pitchFamily="49" charset="0"/>
                <a:cs typeface="Courier New" panose="02070309020205020404" pitchFamily="49" charset="0"/>
              </a:rPr>
              <a:t>for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in </a:t>
            </a:r>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[0])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[1]) + ", "</a:t>
            </a:r>
          </a:p>
          <a:p>
            <a:r>
              <a:rPr lang="en-US" sz="1200" dirty="0">
                <a:latin typeface="Courier New" panose="02070309020205020404" pitchFamily="49" charset="0"/>
                <a:cs typeface="Courier New" panose="02070309020205020404" pitchFamily="49" charset="0"/>
              </a:rPr>
              <a:t>                    + "\'" +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[2]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[3])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[4]) + ");")</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print(</a:t>
            </a:r>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#exit</a:t>
            </a:r>
          </a:p>
          <a:p>
            <a:r>
              <a:rPr lang="en-US" sz="1200" dirty="0" err="1">
                <a:latin typeface="Courier New" panose="02070309020205020404" pitchFamily="49" charset="0"/>
                <a:cs typeface="Courier New" panose="02070309020205020404" pitchFamily="49" charset="0"/>
              </a:rPr>
              <a:t>sys.exit</a:t>
            </a:r>
            <a:r>
              <a:rPr lang="en-US" sz="1200" dirty="0">
                <a:latin typeface="Courier New" panose="02070309020205020404" pitchFamily="49" charset="0"/>
                <a:cs typeface="Courier New" panose="02070309020205020404" pitchFamily="49" charset="0"/>
              </a:rPr>
              <a:t>(0)</a:t>
            </a:r>
          </a:p>
        </p:txBody>
      </p:sp>
    </p:spTree>
    <p:extLst>
      <p:ext uri="{BB962C8B-B14F-4D97-AF65-F5344CB8AC3E}">
        <p14:creationId xmlns:p14="http://schemas.microsoft.com/office/powerpoint/2010/main" val="3659867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EAD79-FC71-465A-BAF5-F49452B750D7}"/>
              </a:ext>
            </a:extLst>
          </p:cNvPr>
          <p:cNvSpPr>
            <a:spLocks noGrp="1"/>
          </p:cNvSpPr>
          <p:nvPr>
            <p:ph type="title"/>
          </p:nvPr>
        </p:nvSpPr>
        <p:spPr/>
        <p:txBody>
          <a:bodyPr/>
          <a:lstStyle/>
          <a:p>
            <a:r>
              <a:rPr lang="en-US" dirty="0"/>
              <a:t>Python – Data Transform Step 5</a:t>
            </a:r>
          </a:p>
        </p:txBody>
      </p:sp>
      <p:sp>
        <p:nvSpPr>
          <p:cNvPr id="3" name="Content Placeholder 2">
            <a:extLst>
              <a:ext uri="{FF2B5EF4-FFF2-40B4-BE49-F238E27FC236}">
                <a16:creationId xmlns:a16="http://schemas.microsoft.com/office/drawing/2014/main" id="{0487878F-9F91-4534-ACBE-CD1D4C5591CC}"/>
              </a:ext>
            </a:extLst>
          </p:cNvPr>
          <p:cNvSpPr>
            <a:spLocks noGrp="1"/>
          </p:cNvSpPr>
          <p:nvPr>
            <p:ph idx="1"/>
          </p:nvPr>
        </p:nvSpPr>
        <p:spPr>
          <a:xfrm>
            <a:off x="838200" y="1825625"/>
            <a:ext cx="5257800" cy="4351338"/>
          </a:xfrm>
        </p:spPr>
        <p:txBody>
          <a:bodyPr>
            <a:normAutofit fontScale="85000" lnSpcReduction="20000"/>
          </a:bodyPr>
          <a:lstStyle/>
          <a:p>
            <a:r>
              <a:rPr lang="en-US" dirty="0"/>
              <a:t>A quick and easy extraction is pulling some of the metadata out into their own variables.  This changes nothing in execution, since most languages would even undo this stage during compilation.  But it reminds us that we should be generating those strings from the datafile, not manually assigning them.</a:t>
            </a:r>
          </a:p>
          <a:p>
            <a:pPr lvl="1"/>
            <a:r>
              <a:rPr lang="en-US" dirty="0"/>
              <a:t>A potentially better format would be (</a:t>
            </a:r>
            <a:r>
              <a:rPr lang="en-US" dirty="0" err="1"/>
              <a:t>AttributeName</a:t>
            </a:r>
            <a:r>
              <a:rPr lang="en-US" dirty="0"/>
              <a:t>, datatype), but we aren’t going to get into tuples or datatypes as variables, yet.</a:t>
            </a:r>
          </a:p>
          <a:p>
            <a:pPr lvl="1"/>
            <a:r>
              <a:rPr lang="en-US" dirty="0"/>
              <a:t>One other silly issue: coding conventions change over time and between languages.  It’s not important, per se.  But it’s better to be up to date than not.  The difference between ‘ and “ marks is not accurate in this code.  Current convention suggests the SQL code should be delimited by ‘ and the file location at the top delimited by “.</a:t>
            </a:r>
          </a:p>
          <a:p>
            <a:r>
              <a:rPr lang="en-US" dirty="0"/>
              <a:t>Please note how unashamed I am of making small mistakes.  The solution?  Just fix it.  Get good at finding your own mistakes.</a:t>
            </a:r>
          </a:p>
          <a:p>
            <a:endParaRPr lang="en-US" dirty="0"/>
          </a:p>
        </p:txBody>
      </p:sp>
      <p:sp>
        <p:nvSpPr>
          <p:cNvPr id="4" name="TextBox 3">
            <a:extLst>
              <a:ext uri="{FF2B5EF4-FFF2-40B4-BE49-F238E27FC236}">
                <a16:creationId xmlns:a16="http://schemas.microsoft.com/office/drawing/2014/main" id="{2EF006EF-0F4A-46A0-A617-2FF03DBA632B}"/>
              </a:ext>
            </a:extLst>
          </p:cNvPr>
          <p:cNvSpPr txBox="1"/>
          <p:nvPr/>
        </p:nvSpPr>
        <p:spPr>
          <a:xfrm>
            <a:off x="6096000" y="1824605"/>
            <a:ext cx="5257800" cy="5078313"/>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 Close file</a:t>
            </a:r>
          </a:p>
          <a:p>
            <a:r>
              <a:rPr lang="en-US" sz="1200" dirty="0" err="1">
                <a:latin typeface="Courier New" panose="02070309020205020404" pitchFamily="49" charset="0"/>
                <a:cs typeface="Courier New" panose="02070309020205020404" pitchFamily="49" charset="0"/>
              </a:rPr>
              <a:t>xmlFileHandle.close</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#Construct SQL Query</a:t>
            </a:r>
          </a:p>
          <a:p>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 = ["CREATE DATABASE " + </a:t>
            </a:r>
            <a:r>
              <a:rPr lang="en-US" sz="1200" dirty="0" err="1">
                <a:latin typeface="Courier New" panose="02070309020205020404" pitchFamily="49" charset="0"/>
                <a:cs typeface="Courier New" panose="02070309020205020404" pitchFamily="49" charset="0"/>
              </a:rPr>
              <a:t>DatabaseName</a:t>
            </a:r>
            <a:r>
              <a:rPr lang="en-US" sz="1200" dirty="0">
                <a:latin typeface="Courier New" panose="02070309020205020404" pitchFamily="49" charset="0"/>
                <a:cs typeface="Courier New" panose="02070309020205020404" pitchFamily="49" charset="0"/>
              </a:rPr>
              <a:t> + ";"]</a:t>
            </a:r>
          </a:p>
          <a:p>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("DROP TABLE " + </a:t>
            </a:r>
            <a:r>
              <a:rPr lang="en-US" sz="1200" dirty="0" err="1">
                <a:latin typeface="Courier New" panose="02070309020205020404" pitchFamily="49" charset="0"/>
                <a:cs typeface="Courier New" panose="02070309020205020404" pitchFamily="49" charset="0"/>
              </a:rPr>
              <a:t>TableName</a:t>
            </a:r>
            <a:r>
              <a:rPr lang="en-US" sz="1200" dirty="0">
                <a:latin typeface="Courier New" panose="02070309020205020404" pitchFamily="49" charset="0"/>
                <a:cs typeface="Courier New" panose="02070309020205020404" pitchFamily="49" charset="0"/>
              </a:rPr>
              <a:t> +";")</a:t>
            </a:r>
          </a:p>
          <a:p>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("CREATE TABLE " + </a:t>
            </a:r>
            <a:r>
              <a:rPr lang="en-US" sz="1200" dirty="0" err="1">
                <a:latin typeface="Courier New" panose="02070309020205020404" pitchFamily="49" charset="0"/>
                <a:cs typeface="Courier New" panose="02070309020205020404" pitchFamily="49" charset="0"/>
              </a:rPr>
              <a:t>TableName</a:t>
            </a:r>
            <a:r>
              <a:rPr lang="en-US" sz="1200" dirty="0">
                <a:latin typeface="Courier New" panose="02070309020205020404" pitchFamily="49" charset="0"/>
                <a:cs typeface="Courier New" panose="02070309020205020404" pitchFamily="49" charset="0"/>
              </a:rPr>
              <a:t> + " ("</a:t>
            </a:r>
          </a:p>
          <a:p>
            <a:r>
              <a:rPr lang="en-US" sz="1200" dirty="0">
                <a:latin typeface="Courier New" panose="02070309020205020404" pitchFamily="49" charset="0"/>
                <a:cs typeface="Courier New" panose="02070309020205020404" pitchFamily="49" charset="0"/>
              </a:rPr>
              <a:t>                + Attributes[0] + " int, "</a:t>
            </a:r>
          </a:p>
          <a:p>
            <a:r>
              <a:rPr lang="en-US" sz="1200" dirty="0">
                <a:latin typeface="Courier New" panose="02070309020205020404" pitchFamily="49" charset="0"/>
                <a:cs typeface="Courier New" panose="02070309020205020404" pitchFamily="49" charset="0"/>
              </a:rPr>
              <a:t>                + Attributes[1] + " int, "</a:t>
            </a:r>
          </a:p>
          <a:p>
            <a:r>
              <a:rPr lang="en-US" sz="1200" dirty="0">
                <a:latin typeface="Courier New" panose="02070309020205020404" pitchFamily="49" charset="0"/>
                <a:cs typeface="Courier New" panose="02070309020205020404" pitchFamily="49" charset="0"/>
              </a:rPr>
              <a:t>                + Attributes[2] + " varchar(255), "</a:t>
            </a:r>
          </a:p>
          <a:p>
            <a:r>
              <a:rPr lang="en-US" sz="1200" dirty="0">
                <a:latin typeface="Courier New" panose="02070309020205020404" pitchFamily="49" charset="0"/>
                <a:cs typeface="Courier New" panose="02070309020205020404" pitchFamily="49" charset="0"/>
              </a:rPr>
              <a:t>                + Attributes[3] + " int, "</a:t>
            </a:r>
          </a:p>
          <a:p>
            <a:r>
              <a:rPr lang="en-US" sz="1200" dirty="0">
                <a:latin typeface="Courier New" panose="02070309020205020404" pitchFamily="49" charset="0"/>
                <a:cs typeface="Courier New" panose="02070309020205020404" pitchFamily="49" charset="0"/>
              </a:rPr>
              <a:t>                + Attributes[4] + " int);")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 We could do this more efficiently with fewer insert statements, but this is clearer for now</a:t>
            </a:r>
          </a:p>
          <a:p>
            <a:r>
              <a:rPr lang="en-US" sz="1200" dirty="0">
                <a:latin typeface="Courier New" panose="02070309020205020404" pitchFamily="49" charset="0"/>
                <a:cs typeface="Courier New" panose="02070309020205020404" pitchFamily="49" charset="0"/>
              </a:rPr>
              <a:t>for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in </a:t>
            </a:r>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[0])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[1]) + ", "</a:t>
            </a:r>
          </a:p>
          <a:p>
            <a:r>
              <a:rPr lang="en-US" sz="1200" dirty="0">
                <a:latin typeface="Courier New" panose="02070309020205020404" pitchFamily="49" charset="0"/>
                <a:cs typeface="Courier New" panose="02070309020205020404" pitchFamily="49" charset="0"/>
              </a:rPr>
              <a:t>                    + "\'" +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[2]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[3])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[4]) + ");")</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print(</a:t>
            </a:r>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#exit</a:t>
            </a:r>
          </a:p>
          <a:p>
            <a:r>
              <a:rPr lang="en-US" sz="1200" dirty="0" err="1">
                <a:latin typeface="Courier New" panose="02070309020205020404" pitchFamily="49" charset="0"/>
                <a:cs typeface="Courier New" panose="02070309020205020404" pitchFamily="49" charset="0"/>
              </a:rPr>
              <a:t>sys.exit</a:t>
            </a:r>
            <a:r>
              <a:rPr lang="en-US" sz="1200" dirty="0">
                <a:latin typeface="Courier New" panose="02070309020205020404" pitchFamily="49" charset="0"/>
                <a:cs typeface="Courier New" panose="02070309020205020404" pitchFamily="49" charset="0"/>
              </a:rPr>
              <a:t>(0)</a:t>
            </a:r>
          </a:p>
        </p:txBody>
      </p:sp>
    </p:spTree>
    <p:extLst>
      <p:ext uri="{BB962C8B-B14F-4D97-AF65-F5344CB8AC3E}">
        <p14:creationId xmlns:p14="http://schemas.microsoft.com/office/powerpoint/2010/main" val="1576168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3B237-3B67-4EBC-B012-312B638A65CE}"/>
              </a:ext>
            </a:extLst>
          </p:cNvPr>
          <p:cNvSpPr>
            <a:spLocks noGrp="1"/>
          </p:cNvSpPr>
          <p:nvPr>
            <p:ph type="title"/>
          </p:nvPr>
        </p:nvSpPr>
        <p:spPr/>
        <p:txBody>
          <a:bodyPr/>
          <a:lstStyle/>
          <a:p>
            <a:r>
              <a:rPr lang="en-US" dirty="0"/>
              <a:t>Python – Data Transform Step 6</a:t>
            </a:r>
          </a:p>
        </p:txBody>
      </p:sp>
      <p:sp>
        <p:nvSpPr>
          <p:cNvPr id="3" name="Content Placeholder 2">
            <a:extLst>
              <a:ext uri="{FF2B5EF4-FFF2-40B4-BE49-F238E27FC236}">
                <a16:creationId xmlns:a16="http://schemas.microsoft.com/office/drawing/2014/main" id="{56F3012B-4BE4-4DEA-805E-227BA9EFD4A5}"/>
              </a:ext>
            </a:extLst>
          </p:cNvPr>
          <p:cNvSpPr>
            <a:spLocks noGrp="1"/>
          </p:cNvSpPr>
          <p:nvPr>
            <p:ph idx="1"/>
          </p:nvPr>
        </p:nvSpPr>
        <p:spPr>
          <a:xfrm>
            <a:off x="838200" y="1825625"/>
            <a:ext cx="5257800" cy="4351338"/>
          </a:xfrm>
        </p:spPr>
        <p:txBody>
          <a:bodyPr>
            <a:normAutofit lnSpcReduction="10000"/>
          </a:bodyPr>
          <a:lstStyle/>
          <a:p>
            <a:r>
              <a:rPr lang="en-US" dirty="0"/>
              <a:t>The actual file writing part is also easy.</a:t>
            </a:r>
          </a:p>
          <a:p>
            <a:pPr lvl="1"/>
            <a:r>
              <a:rPr lang="en-US" dirty="0"/>
              <a:t>Open() a file, even if it doesn’t exist.</a:t>
            </a:r>
          </a:p>
          <a:p>
            <a:pPr lvl="1"/>
            <a:r>
              <a:rPr lang="en-US" dirty="0" err="1"/>
              <a:t>Writelines</a:t>
            </a:r>
            <a:r>
              <a:rPr lang="en-US" dirty="0"/>
              <a:t>() is the opposite of </a:t>
            </a:r>
            <a:r>
              <a:rPr lang="en-US" dirty="0" err="1"/>
              <a:t>readlines</a:t>
            </a:r>
            <a:r>
              <a:rPr lang="en-US" dirty="0"/>
              <a:t>()</a:t>
            </a:r>
          </a:p>
          <a:p>
            <a:pPr lvl="1"/>
            <a:r>
              <a:rPr lang="en-US" dirty="0"/>
              <a:t>Close() the file.</a:t>
            </a:r>
          </a:p>
          <a:p>
            <a:r>
              <a:rPr lang="en-US" dirty="0"/>
              <a:t>We’re definitely missing a bunch of security and failsafe code here.  For example, if python can’t open the file, if the file is mutexed, python will likely just crash.  We’d want to address this as quickly as possible.</a:t>
            </a:r>
          </a:p>
          <a:p>
            <a:r>
              <a:rPr lang="en-US" dirty="0"/>
              <a:t>As an aside, easy file operations was the first Big Thing that made Python stand out for me.  Until then, every language I’d used had made file operations frustrating.</a:t>
            </a:r>
          </a:p>
        </p:txBody>
      </p:sp>
      <p:sp>
        <p:nvSpPr>
          <p:cNvPr id="4" name="TextBox 3">
            <a:extLst>
              <a:ext uri="{FF2B5EF4-FFF2-40B4-BE49-F238E27FC236}">
                <a16:creationId xmlns:a16="http://schemas.microsoft.com/office/drawing/2014/main" id="{731B3913-F399-4762-96B8-A23973E6E656}"/>
              </a:ext>
            </a:extLst>
          </p:cNvPr>
          <p:cNvSpPr txBox="1"/>
          <p:nvPr/>
        </p:nvSpPr>
        <p:spPr>
          <a:xfrm>
            <a:off x="6096000" y="1825625"/>
            <a:ext cx="5257800" cy="4524315"/>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import sys</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 Hard-Coded Values</a:t>
            </a:r>
          </a:p>
          <a:p>
            <a:r>
              <a:rPr lang="en-US" sz="1200" dirty="0" err="1">
                <a:latin typeface="Courier New" panose="02070309020205020404" pitchFamily="49" charset="0"/>
                <a:cs typeface="Courier New" panose="02070309020205020404" pitchFamily="49" charset="0"/>
              </a:rPr>
              <a:t>xmlFileLocation</a:t>
            </a:r>
            <a:r>
              <a:rPr lang="en-US" sz="1200" dirty="0">
                <a:latin typeface="Courier New" panose="02070309020205020404" pitchFamily="49" charset="0"/>
                <a:cs typeface="Courier New" panose="02070309020205020404" pitchFamily="49" charset="0"/>
              </a:rPr>
              <a:t> = '.\\OriginalXML-Step2.txt'</a:t>
            </a:r>
          </a:p>
          <a:p>
            <a:r>
              <a:rPr lang="en-US" sz="1200" dirty="0" err="1">
                <a:latin typeface="Courier New" panose="02070309020205020404" pitchFamily="49" charset="0"/>
                <a:cs typeface="Courier New" panose="02070309020205020404" pitchFamily="49" charset="0"/>
              </a:rPr>
              <a:t>sqlFileLocation</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XMLtoSQLOutput.sql</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DatabaseName</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TableName</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Attributes = ["Grade", "Year", "Race", "</a:t>
            </a:r>
            <a:r>
              <a:rPr lang="en-US" sz="1200" dirty="0" err="1">
                <a:latin typeface="Courier New" panose="02070309020205020404" pitchFamily="49" charset="0"/>
                <a:cs typeface="Courier New" panose="02070309020205020404" pitchFamily="49" charset="0"/>
              </a:rPr>
              <a:t>NumberTested</a:t>
            </a: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MeanScaleScore</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#open and read file</a:t>
            </a:r>
          </a:p>
          <a:p>
            <a:r>
              <a:rPr lang="en-US" sz="1200" dirty="0" err="1">
                <a:latin typeface="Courier New" panose="02070309020205020404" pitchFamily="49" charset="0"/>
                <a:cs typeface="Courier New" panose="02070309020205020404" pitchFamily="49" charset="0"/>
              </a:rPr>
              <a:t>xmlFileHandle</a:t>
            </a:r>
            <a:r>
              <a:rPr lang="en-US" sz="1200" dirty="0">
                <a:latin typeface="Courier New" panose="02070309020205020404" pitchFamily="49" charset="0"/>
                <a:cs typeface="Courier New" panose="02070309020205020404" pitchFamily="49" charset="0"/>
              </a:rPr>
              <a:t> = open(</a:t>
            </a:r>
            <a:r>
              <a:rPr lang="en-US" sz="1200" dirty="0" err="1">
                <a:latin typeface="Courier New" panose="02070309020205020404" pitchFamily="49" charset="0"/>
                <a:cs typeface="Courier New" panose="02070309020205020404" pitchFamily="49" charset="0"/>
              </a:rPr>
              <a:t>xmlFileLocation</a:t>
            </a:r>
            <a:r>
              <a:rPr lang="en-US" sz="1200" dirty="0">
                <a:latin typeface="Courier New" panose="02070309020205020404" pitchFamily="49" charset="0"/>
                <a:cs typeface="Courier New" panose="02070309020205020404" pitchFamily="49" charset="0"/>
              </a:rPr>
              <a:t>, 'r')</a:t>
            </a:r>
          </a:p>
          <a:p>
            <a:r>
              <a:rPr lang="en-US" sz="1200" dirty="0" err="1">
                <a:latin typeface="Courier New" panose="02070309020205020404" pitchFamily="49" charset="0"/>
                <a:cs typeface="Courier New" panose="02070309020205020404" pitchFamily="49" charset="0"/>
              </a:rPr>
              <a:t>xmlLines</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xmlFileHandle.readlines</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Close file</a:t>
            </a:r>
          </a:p>
          <a:p>
            <a:r>
              <a:rPr lang="en-US" sz="1200" dirty="0" err="1">
                <a:latin typeface="Courier New" panose="02070309020205020404" pitchFamily="49" charset="0"/>
                <a:cs typeface="Courier New" panose="02070309020205020404" pitchFamily="49" charset="0"/>
              </a:rPr>
              <a:t>xmlFileHandle.close</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sqlFileHandle</a:t>
            </a:r>
            <a:r>
              <a:rPr lang="en-US" sz="1200" dirty="0">
                <a:latin typeface="Courier New" panose="02070309020205020404" pitchFamily="49" charset="0"/>
                <a:cs typeface="Courier New" panose="02070309020205020404" pitchFamily="49" charset="0"/>
              </a:rPr>
              <a:t> = open (</a:t>
            </a:r>
            <a:r>
              <a:rPr lang="en-US" sz="1200" dirty="0" err="1">
                <a:latin typeface="Courier New" panose="02070309020205020404" pitchFamily="49" charset="0"/>
                <a:cs typeface="Courier New" panose="02070309020205020404" pitchFamily="49" charset="0"/>
              </a:rPr>
              <a:t>sqlFileLocation</a:t>
            </a:r>
            <a:r>
              <a:rPr lang="en-US" sz="1200" dirty="0">
                <a:latin typeface="Courier New" panose="02070309020205020404" pitchFamily="49" charset="0"/>
                <a:cs typeface="Courier New" panose="02070309020205020404" pitchFamily="49" charset="0"/>
              </a:rPr>
              <a:t>, 'w')</a:t>
            </a:r>
          </a:p>
          <a:p>
            <a:r>
              <a:rPr lang="en-US" sz="1200" dirty="0" err="1">
                <a:latin typeface="Courier New" panose="02070309020205020404" pitchFamily="49" charset="0"/>
                <a:cs typeface="Courier New" panose="02070309020205020404" pitchFamily="49" charset="0"/>
              </a:rPr>
              <a:t>sqlFileHandle.writelines</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sqlFileHandle.close</a:t>
            </a:r>
            <a:r>
              <a:rPr lang="en-US" sz="1200" dirty="0">
                <a:latin typeface="Courier New" panose="02070309020205020404" pitchFamily="49" charset="0"/>
                <a:cs typeface="Courier New" panose="02070309020205020404" pitchFamily="49" charset="0"/>
              </a:rPr>
              <a: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#exit</a:t>
            </a:r>
          </a:p>
          <a:p>
            <a:r>
              <a:rPr lang="en-US" sz="1200" dirty="0" err="1">
                <a:latin typeface="Courier New" panose="02070309020205020404" pitchFamily="49" charset="0"/>
                <a:cs typeface="Courier New" panose="02070309020205020404" pitchFamily="49" charset="0"/>
              </a:rPr>
              <a:t>sys.exit</a:t>
            </a:r>
            <a:r>
              <a:rPr lang="en-US" sz="1200" dirty="0">
                <a:latin typeface="Courier New" panose="02070309020205020404" pitchFamily="49" charset="0"/>
                <a:cs typeface="Courier New" panose="02070309020205020404" pitchFamily="49" charset="0"/>
              </a:rPr>
              <a:t>(0)</a:t>
            </a:r>
          </a:p>
        </p:txBody>
      </p:sp>
    </p:spTree>
    <p:extLst>
      <p:ext uri="{BB962C8B-B14F-4D97-AF65-F5344CB8AC3E}">
        <p14:creationId xmlns:p14="http://schemas.microsoft.com/office/powerpoint/2010/main" val="3224964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BF92-D5B0-4866-B4BB-3B4E2DB9A474}"/>
              </a:ext>
            </a:extLst>
          </p:cNvPr>
          <p:cNvSpPr>
            <a:spLocks noGrp="1"/>
          </p:cNvSpPr>
          <p:nvPr>
            <p:ph type="title"/>
          </p:nvPr>
        </p:nvSpPr>
        <p:spPr/>
        <p:txBody>
          <a:bodyPr/>
          <a:lstStyle/>
          <a:p>
            <a:r>
              <a:rPr lang="en-US" dirty="0"/>
              <a:t>XAMPP</a:t>
            </a:r>
          </a:p>
        </p:txBody>
      </p:sp>
      <p:sp>
        <p:nvSpPr>
          <p:cNvPr id="3" name="Content Placeholder 2">
            <a:extLst>
              <a:ext uri="{FF2B5EF4-FFF2-40B4-BE49-F238E27FC236}">
                <a16:creationId xmlns:a16="http://schemas.microsoft.com/office/drawing/2014/main" id="{17B9048A-2069-47FD-A9D9-755CD097FFCF}"/>
              </a:ext>
            </a:extLst>
          </p:cNvPr>
          <p:cNvSpPr>
            <a:spLocks noGrp="1"/>
          </p:cNvSpPr>
          <p:nvPr>
            <p:ph idx="1"/>
          </p:nvPr>
        </p:nvSpPr>
        <p:spPr/>
        <p:txBody>
          <a:bodyPr>
            <a:normAutofit/>
          </a:bodyPr>
          <a:lstStyle/>
          <a:p>
            <a:r>
              <a:rPr lang="en-US" dirty="0"/>
              <a:t>LAMPP is a standard acronym for what was the de facto standard web stack at one time (maybe 5-10 years?  A lifetime in web technologies).  Linux, Apache, MySQL, PHP, and PERL.</a:t>
            </a:r>
          </a:p>
          <a:p>
            <a:r>
              <a:rPr lang="en-US" dirty="0"/>
              <a:t>The X tells us that this utility is for multiple operating systems.</a:t>
            </a:r>
          </a:p>
          <a:p>
            <a:r>
              <a:rPr lang="en-US" dirty="0"/>
              <a:t>The M in this case refers to MariaDB, which is different from MySQL solely because of Open Source Melodrama more than any technical reason.</a:t>
            </a:r>
          </a:p>
          <a:p>
            <a:r>
              <a:rPr lang="en-US" dirty="0"/>
              <a:t>The second P can frequently refer to Python in some modern retcons.  But it doesn’t come with it by default.  If we want to run python scripts from the web server we’ll need to edit some settings.</a:t>
            </a:r>
          </a:p>
          <a:p>
            <a:r>
              <a:rPr lang="en-US" dirty="0"/>
              <a:t>Incidentally, this is also the only utility I’ve found where I can teach Database concepts across all of Mac, PC, and Chromebooks with the same interface. </a:t>
            </a:r>
          </a:p>
        </p:txBody>
      </p:sp>
    </p:spTree>
    <p:extLst>
      <p:ext uri="{BB962C8B-B14F-4D97-AF65-F5344CB8AC3E}">
        <p14:creationId xmlns:p14="http://schemas.microsoft.com/office/powerpoint/2010/main" val="38940206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73A3E-05CD-4EBE-9A5A-07E8F6B2422A}"/>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249BF774-CEF6-41D3-916D-33CE9097F729}"/>
              </a:ext>
            </a:extLst>
          </p:cNvPr>
          <p:cNvSpPr>
            <a:spLocks noGrp="1"/>
          </p:cNvSpPr>
          <p:nvPr>
            <p:ph idx="1"/>
          </p:nvPr>
        </p:nvSpPr>
        <p:spPr/>
        <p:txBody>
          <a:bodyPr>
            <a:normAutofit/>
          </a:bodyPr>
          <a:lstStyle/>
          <a:p>
            <a:r>
              <a:rPr lang="en-US" dirty="0"/>
              <a:t>Our goal is to create a proof of concept for what may be a routine task: files of a certain type are sent to us, we clean them, pull out the data, map them to SQL, Load them into an SQL server, and then deliver a web page that utilizes the live database to present the data.</a:t>
            </a:r>
          </a:p>
          <a:p>
            <a:r>
              <a:rPr lang="en-US" dirty="0"/>
              <a:t>So far, we’ve mapped it to SQL, but we need XAMPP for the last two sections.</a:t>
            </a:r>
          </a:p>
          <a:p>
            <a:r>
              <a:rPr lang="en-US" dirty="0"/>
              <a:t>XAMPP is not a commercial or industrial tool.  But it is my </a:t>
            </a:r>
            <a:r>
              <a:rPr lang="en-US" dirty="0" err="1"/>
              <a:t>goto</a:t>
            </a:r>
            <a:r>
              <a:rPr lang="en-US" dirty="0"/>
              <a:t> solution for ‘Oh, I need to show you how something works in web programming’.  It’s ideal for this exact scenario: a temporary web server just to get some things working before considering whether it needs a permanent placement on an official server somewhere.</a:t>
            </a:r>
          </a:p>
        </p:txBody>
      </p:sp>
    </p:spTree>
    <p:extLst>
      <p:ext uri="{BB962C8B-B14F-4D97-AF65-F5344CB8AC3E}">
        <p14:creationId xmlns:p14="http://schemas.microsoft.com/office/powerpoint/2010/main" val="3173439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1E932-B4CE-4215-B7FF-BEAE6890F1B7}"/>
              </a:ext>
            </a:extLst>
          </p:cNvPr>
          <p:cNvSpPr>
            <a:spLocks noGrp="1"/>
          </p:cNvSpPr>
          <p:nvPr>
            <p:ph type="title"/>
          </p:nvPr>
        </p:nvSpPr>
        <p:spPr/>
        <p:txBody>
          <a:bodyPr/>
          <a:lstStyle/>
          <a:p>
            <a:r>
              <a:rPr lang="en-US" dirty="0"/>
              <a:t>XAMPP, Cont.</a:t>
            </a:r>
          </a:p>
        </p:txBody>
      </p:sp>
      <p:sp>
        <p:nvSpPr>
          <p:cNvPr id="3" name="Content Placeholder 2">
            <a:extLst>
              <a:ext uri="{FF2B5EF4-FFF2-40B4-BE49-F238E27FC236}">
                <a16:creationId xmlns:a16="http://schemas.microsoft.com/office/drawing/2014/main" id="{408AF607-81F9-4B44-83ED-F3998260AE07}"/>
              </a:ext>
            </a:extLst>
          </p:cNvPr>
          <p:cNvSpPr>
            <a:spLocks noGrp="1"/>
          </p:cNvSpPr>
          <p:nvPr>
            <p:ph idx="1"/>
          </p:nvPr>
        </p:nvSpPr>
        <p:spPr>
          <a:xfrm>
            <a:off x="838200" y="1825625"/>
            <a:ext cx="5257800" cy="4351338"/>
          </a:xfrm>
        </p:spPr>
        <p:txBody>
          <a:bodyPr/>
          <a:lstStyle/>
          <a:p>
            <a:r>
              <a:rPr lang="en-US" dirty="0"/>
              <a:t>I always just install all of the utilities.  It’s about 750MB with everything, 650MB without the extras, and I’m going to delete them all when I’m done either way.</a:t>
            </a:r>
          </a:p>
          <a:p>
            <a:endParaRPr lang="en-US" dirty="0"/>
          </a:p>
        </p:txBody>
      </p:sp>
      <p:pic>
        <p:nvPicPr>
          <p:cNvPr id="5" name="Picture 4" descr="Graphical user interface, text, application, email&#10;&#10;Description automatically generated">
            <a:extLst>
              <a:ext uri="{FF2B5EF4-FFF2-40B4-BE49-F238E27FC236}">
                <a16:creationId xmlns:a16="http://schemas.microsoft.com/office/drawing/2014/main" id="{E3610957-7736-49EF-952F-19D46D1511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1583" y="1690688"/>
            <a:ext cx="4782217" cy="4048690"/>
          </a:xfrm>
          <a:prstGeom prst="rect">
            <a:avLst/>
          </a:prstGeom>
        </p:spPr>
      </p:pic>
    </p:spTree>
    <p:extLst>
      <p:ext uri="{BB962C8B-B14F-4D97-AF65-F5344CB8AC3E}">
        <p14:creationId xmlns:p14="http://schemas.microsoft.com/office/powerpoint/2010/main" val="1656947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C1B32-DDBB-4682-8607-253F28A938BF}"/>
              </a:ext>
            </a:extLst>
          </p:cNvPr>
          <p:cNvSpPr>
            <a:spLocks noGrp="1"/>
          </p:cNvSpPr>
          <p:nvPr>
            <p:ph type="title"/>
          </p:nvPr>
        </p:nvSpPr>
        <p:spPr/>
        <p:txBody>
          <a:bodyPr/>
          <a:lstStyle/>
          <a:p>
            <a:r>
              <a:rPr lang="en-US" dirty="0"/>
              <a:t>XAMPP, Cont.</a:t>
            </a:r>
          </a:p>
        </p:txBody>
      </p:sp>
      <p:sp>
        <p:nvSpPr>
          <p:cNvPr id="3" name="Content Placeholder 2">
            <a:extLst>
              <a:ext uri="{FF2B5EF4-FFF2-40B4-BE49-F238E27FC236}">
                <a16:creationId xmlns:a16="http://schemas.microsoft.com/office/drawing/2014/main" id="{066129FC-FB9A-4C8C-9612-2F26B196DC23}"/>
              </a:ext>
            </a:extLst>
          </p:cNvPr>
          <p:cNvSpPr>
            <a:spLocks noGrp="1"/>
          </p:cNvSpPr>
          <p:nvPr>
            <p:ph idx="1"/>
          </p:nvPr>
        </p:nvSpPr>
        <p:spPr>
          <a:xfrm>
            <a:off x="838200" y="1825625"/>
            <a:ext cx="5257800" cy="4351338"/>
          </a:xfrm>
        </p:spPr>
        <p:txBody>
          <a:bodyPr>
            <a:normAutofit fontScale="92500" lnSpcReduction="10000"/>
          </a:bodyPr>
          <a:lstStyle/>
          <a:p>
            <a:r>
              <a:rPr lang="en-US" dirty="0"/>
              <a:t>I hate the current reliance on ads in every space.  But they have to make money.  Just a note that a common tactic is to stealth load various advertisers’ sites.  Generally not a good, solid practice; it’s a warning sign about an app.  But I, otherwise, haven’t seen any problems with XAMPP.</a:t>
            </a:r>
          </a:p>
          <a:p>
            <a:r>
              <a:rPr lang="en-US" dirty="0"/>
              <a:t>Either way, I’m loading this on a machine specifically for testing purposes, so if it turns out to be a security threat, I just need to wipe the machine.</a:t>
            </a:r>
          </a:p>
          <a:p>
            <a:r>
              <a:rPr lang="en-US" dirty="0"/>
              <a:t>You should have a machine specifically for testing purposes.  Remember that last laptop you had, and you didn’t know what to do with it when you replaced it?  That’s your sandbox computer.</a:t>
            </a:r>
          </a:p>
        </p:txBody>
      </p:sp>
      <p:pic>
        <p:nvPicPr>
          <p:cNvPr id="5" name="Picture 4" descr="Graphical user interface, text, application, email&#10;&#10;Description automatically generated">
            <a:extLst>
              <a:ext uri="{FF2B5EF4-FFF2-40B4-BE49-F238E27FC236}">
                <a16:creationId xmlns:a16="http://schemas.microsoft.com/office/drawing/2014/main" id="{B33AEAA9-5820-42B8-8C06-94D87D573D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1583" y="1690688"/>
            <a:ext cx="4782217" cy="4048690"/>
          </a:xfrm>
          <a:prstGeom prst="rect">
            <a:avLst/>
          </a:prstGeom>
        </p:spPr>
      </p:pic>
    </p:spTree>
    <p:extLst>
      <p:ext uri="{BB962C8B-B14F-4D97-AF65-F5344CB8AC3E}">
        <p14:creationId xmlns:p14="http://schemas.microsoft.com/office/powerpoint/2010/main" val="1657186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17E37-7D37-4390-9487-9E57B3F4DE60}"/>
              </a:ext>
            </a:extLst>
          </p:cNvPr>
          <p:cNvSpPr>
            <a:spLocks noGrp="1"/>
          </p:cNvSpPr>
          <p:nvPr>
            <p:ph type="title"/>
          </p:nvPr>
        </p:nvSpPr>
        <p:spPr/>
        <p:txBody>
          <a:bodyPr/>
          <a:lstStyle/>
          <a:p>
            <a:r>
              <a:rPr lang="en-US" dirty="0"/>
              <a:t>XAMPP, Cont.</a:t>
            </a:r>
          </a:p>
        </p:txBody>
      </p:sp>
      <p:sp>
        <p:nvSpPr>
          <p:cNvPr id="3" name="Content Placeholder 2">
            <a:extLst>
              <a:ext uri="{FF2B5EF4-FFF2-40B4-BE49-F238E27FC236}">
                <a16:creationId xmlns:a16="http://schemas.microsoft.com/office/drawing/2014/main" id="{5E4B9AFB-302E-4815-A7A5-F2CFD37B2949}"/>
              </a:ext>
            </a:extLst>
          </p:cNvPr>
          <p:cNvSpPr>
            <a:spLocks noGrp="1"/>
          </p:cNvSpPr>
          <p:nvPr>
            <p:ph idx="1"/>
          </p:nvPr>
        </p:nvSpPr>
        <p:spPr>
          <a:xfrm>
            <a:off x="838200" y="1825625"/>
            <a:ext cx="5257800" cy="4351338"/>
          </a:xfrm>
        </p:spPr>
        <p:txBody>
          <a:bodyPr/>
          <a:lstStyle/>
          <a:p>
            <a:r>
              <a:rPr lang="en-US" dirty="0"/>
              <a:t>We don’t need to give any of this access to the network.</a:t>
            </a:r>
          </a:p>
          <a:p>
            <a:r>
              <a:rPr lang="en-US" dirty="0"/>
              <a:t>This should not be our only security measure, but it’s one of the stronger ones.</a:t>
            </a:r>
          </a:p>
          <a:p>
            <a:r>
              <a:rPr lang="en-US" dirty="0"/>
              <a:t>The whole points of this setup is the ability to test client and server setups on one machine.</a:t>
            </a:r>
          </a:p>
        </p:txBody>
      </p:sp>
      <p:pic>
        <p:nvPicPr>
          <p:cNvPr id="7" name="Picture 6" descr="Graphical user interface, text, application, email&#10;&#10;Description automatically generated">
            <a:extLst>
              <a:ext uri="{FF2B5EF4-FFF2-40B4-BE49-F238E27FC236}">
                <a16:creationId xmlns:a16="http://schemas.microsoft.com/office/drawing/2014/main" id="{A24BD835-441F-45EB-B99F-5B6C9E2171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3424" y="1690688"/>
            <a:ext cx="5020376" cy="3629532"/>
          </a:xfrm>
          <a:prstGeom prst="rect">
            <a:avLst/>
          </a:prstGeom>
        </p:spPr>
      </p:pic>
    </p:spTree>
    <p:extLst>
      <p:ext uri="{BB962C8B-B14F-4D97-AF65-F5344CB8AC3E}">
        <p14:creationId xmlns:p14="http://schemas.microsoft.com/office/powerpoint/2010/main" val="1002331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82A67-15F5-4665-A2DF-AFD32A7CFDCC}"/>
              </a:ext>
            </a:extLst>
          </p:cNvPr>
          <p:cNvSpPr>
            <a:spLocks noGrp="1"/>
          </p:cNvSpPr>
          <p:nvPr>
            <p:ph type="title"/>
          </p:nvPr>
        </p:nvSpPr>
        <p:spPr/>
        <p:txBody>
          <a:bodyPr/>
          <a:lstStyle/>
          <a:p>
            <a:r>
              <a:rPr lang="en-US" dirty="0"/>
              <a:t>XAMPP, Cont.</a:t>
            </a:r>
          </a:p>
        </p:txBody>
      </p:sp>
      <p:sp>
        <p:nvSpPr>
          <p:cNvPr id="3" name="Content Placeholder 2">
            <a:extLst>
              <a:ext uri="{FF2B5EF4-FFF2-40B4-BE49-F238E27FC236}">
                <a16:creationId xmlns:a16="http://schemas.microsoft.com/office/drawing/2014/main" id="{8CFCE632-559C-4F89-BF9B-2FA4535F370C}"/>
              </a:ext>
            </a:extLst>
          </p:cNvPr>
          <p:cNvSpPr>
            <a:spLocks noGrp="1"/>
          </p:cNvSpPr>
          <p:nvPr>
            <p:ph idx="1"/>
          </p:nvPr>
        </p:nvSpPr>
        <p:spPr>
          <a:xfrm>
            <a:off x="838200" y="1825625"/>
            <a:ext cx="4152012" cy="4351338"/>
          </a:xfrm>
        </p:spPr>
        <p:txBody>
          <a:bodyPr>
            <a:normAutofit/>
          </a:bodyPr>
          <a:lstStyle/>
          <a:p>
            <a:r>
              <a:rPr lang="en-US" dirty="0"/>
              <a:t>Once XAMPP starts, we’re concerned primarily with the start/stop buttons for Apache and MySQL.  These start/stop the servers gracefully.</a:t>
            </a:r>
          </a:p>
          <a:p>
            <a:r>
              <a:rPr lang="en-US" dirty="0"/>
              <a:t>We need the ‘config’ button for Apache to edit the </a:t>
            </a:r>
            <a:r>
              <a:rPr lang="en-US" dirty="0" err="1"/>
              <a:t>httpd.conf</a:t>
            </a:r>
            <a:r>
              <a:rPr lang="en-US" dirty="0"/>
              <a:t> and allow .</a:t>
            </a:r>
            <a:r>
              <a:rPr lang="en-US" dirty="0" err="1"/>
              <a:t>py</a:t>
            </a:r>
            <a:r>
              <a:rPr lang="en-US" dirty="0"/>
              <a:t> files to execute in python.</a:t>
            </a:r>
          </a:p>
          <a:p>
            <a:r>
              <a:rPr lang="en-US" dirty="0"/>
              <a:t>The MySQL Admin button will load phpMyAdmin, a web-based DBMS for MariaDB servers.</a:t>
            </a:r>
          </a:p>
        </p:txBody>
      </p:sp>
      <p:pic>
        <p:nvPicPr>
          <p:cNvPr id="5" name="Picture 4" descr="Graphical user interface, application&#10;&#10;Description automatically generated">
            <a:extLst>
              <a:ext uri="{FF2B5EF4-FFF2-40B4-BE49-F238E27FC236}">
                <a16:creationId xmlns:a16="http://schemas.microsoft.com/office/drawing/2014/main" id="{3B1ABAAD-B59F-4D75-845A-02529A0187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0212" y="1690688"/>
            <a:ext cx="6363588" cy="4134427"/>
          </a:xfrm>
          <a:prstGeom prst="rect">
            <a:avLst/>
          </a:prstGeom>
        </p:spPr>
      </p:pic>
    </p:spTree>
    <p:extLst>
      <p:ext uri="{BB962C8B-B14F-4D97-AF65-F5344CB8AC3E}">
        <p14:creationId xmlns:p14="http://schemas.microsoft.com/office/powerpoint/2010/main" val="3912053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E9712-B5C7-4FB5-9527-15B5A644AB33}"/>
              </a:ext>
            </a:extLst>
          </p:cNvPr>
          <p:cNvSpPr>
            <a:spLocks noGrp="1"/>
          </p:cNvSpPr>
          <p:nvPr>
            <p:ph type="title"/>
          </p:nvPr>
        </p:nvSpPr>
        <p:spPr/>
        <p:txBody>
          <a:bodyPr/>
          <a:lstStyle/>
          <a:p>
            <a:r>
              <a:rPr lang="en-US" dirty="0"/>
              <a:t>What are we trying to do?</a:t>
            </a:r>
          </a:p>
        </p:txBody>
      </p:sp>
      <p:sp>
        <p:nvSpPr>
          <p:cNvPr id="3" name="Content Placeholder 2">
            <a:extLst>
              <a:ext uri="{FF2B5EF4-FFF2-40B4-BE49-F238E27FC236}">
                <a16:creationId xmlns:a16="http://schemas.microsoft.com/office/drawing/2014/main" id="{6ACCBDA6-FB6E-42F1-80CC-3EC6C9AF9DC6}"/>
              </a:ext>
            </a:extLst>
          </p:cNvPr>
          <p:cNvSpPr>
            <a:spLocks noGrp="1"/>
          </p:cNvSpPr>
          <p:nvPr>
            <p:ph idx="1"/>
          </p:nvPr>
        </p:nvSpPr>
        <p:spPr/>
        <p:txBody>
          <a:bodyPr>
            <a:normAutofit/>
          </a:bodyPr>
          <a:lstStyle/>
          <a:p>
            <a:r>
              <a:rPr lang="en-US" dirty="0"/>
              <a:t>Common Scenario: A colleague knows you do the data stuff, and sends you a file and says ‘data this, please’.  You don’t know where the data came from, what it’s for, or where it’s going.</a:t>
            </a:r>
          </a:p>
          <a:p>
            <a:r>
              <a:rPr lang="en-US" dirty="0"/>
              <a:t>The problem: When we’re putting together a new solution, we don’t want to work on a ‘live’ system.  One skill is being able to quickly create a test environment on a sandbox system.</a:t>
            </a:r>
          </a:p>
          <a:p>
            <a:r>
              <a:rPr lang="en-US" dirty="0"/>
              <a:t>Long-term, we’ll want polished, tested tools that will integrate with the existing environment.  But short-term, we don’t know if this is a one-and-done, or if it’s part of a pattern of requests.</a:t>
            </a:r>
          </a:p>
        </p:txBody>
      </p:sp>
    </p:spTree>
    <p:extLst>
      <p:ext uri="{BB962C8B-B14F-4D97-AF65-F5344CB8AC3E}">
        <p14:creationId xmlns:p14="http://schemas.microsoft.com/office/powerpoint/2010/main" val="6942031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80E53-CF2D-44C0-99B6-5DB243737BBF}"/>
              </a:ext>
            </a:extLst>
          </p:cNvPr>
          <p:cNvSpPr>
            <a:spLocks noGrp="1"/>
          </p:cNvSpPr>
          <p:nvPr>
            <p:ph type="title"/>
          </p:nvPr>
        </p:nvSpPr>
        <p:spPr/>
        <p:txBody>
          <a:bodyPr/>
          <a:lstStyle/>
          <a:p>
            <a:r>
              <a:rPr lang="en-US" dirty="0"/>
              <a:t>XAMPP, Cont.</a:t>
            </a:r>
          </a:p>
        </p:txBody>
      </p:sp>
      <p:sp>
        <p:nvSpPr>
          <p:cNvPr id="3" name="Content Placeholder 2">
            <a:extLst>
              <a:ext uri="{FF2B5EF4-FFF2-40B4-BE49-F238E27FC236}">
                <a16:creationId xmlns:a16="http://schemas.microsoft.com/office/drawing/2014/main" id="{6E91E8BE-9FAC-456A-887E-B92AD32FE415}"/>
              </a:ext>
            </a:extLst>
          </p:cNvPr>
          <p:cNvSpPr>
            <a:spLocks noGrp="1"/>
          </p:cNvSpPr>
          <p:nvPr>
            <p:ph idx="1"/>
          </p:nvPr>
        </p:nvSpPr>
        <p:spPr>
          <a:xfrm>
            <a:off x="838200" y="3937517"/>
            <a:ext cx="10515600" cy="2239446"/>
          </a:xfrm>
        </p:spPr>
        <p:txBody>
          <a:bodyPr>
            <a:normAutofit fontScale="92500" lnSpcReduction="20000"/>
          </a:bodyPr>
          <a:lstStyle/>
          <a:p>
            <a:r>
              <a:rPr lang="en-US" dirty="0"/>
              <a:t>We won’t get to this as much as I want, but it is a core function for any web dev we might do with python.  So, let’s look at it.</a:t>
            </a:r>
          </a:p>
          <a:p>
            <a:r>
              <a:rPr lang="en-US" dirty="0" err="1"/>
              <a:t>Editting</a:t>
            </a:r>
            <a:r>
              <a:rPr lang="en-US" dirty="0"/>
              <a:t> the </a:t>
            </a:r>
            <a:r>
              <a:rPr lang="en-US" dirty="0" err="1"/>
              <a:t>httpd.conf</a:t>
            </a:r>
            <a:r>
              <a:rPr lang="en-US" dirty="0"/>
              <a:t> file, we have a couple options.  I find the easiest is to separate out the python stuff in case I want to disable it with #s later.  Just put it at the bottom.</a:t>
            </a:r>
          </a:p>
          <a:p>
            <a:pPr lvl="1"/>
            <a:r>
              <a:rPr lang="en-US" dirty="0"/>
              <a:t>This basically says ‘consider .</a:t>
            </a:r>
            <a:r>
              <a:rPr lang="en-US" dirty="0" err="1"/>
              <a:t>py</a:t>
            </a:r>
            <a:r>
              <a:rPr lang="en-US" dirty="0"/>
              <a:t> files to be scripts, but don’t use the default program, we’ll define it in each file’.</a:t>
            </a:r>
          </a:p>
          <a:p>
            <a:pPr lvl="1"/>
            <a:r>
              <a:rPr lang="en-US" dirty="0"/>
              <a:t>(Actually, it says we’ll edit the registry and specify a separate script interpreting exe file for any given extension, but I’m not interested in editing the registry)</a:t>
            </a:r>
          </a:p>
          <a:p>
            <a:endParaRPr lang="en-US" dirty="0"/>
          </a:p>
        </p:txBody>
      </p:sp>
      <p:pic>
        <p:nvPicPr>
          <p:cNvPr id="5" name="Picture 4" descr="Graphical user interface, text, application, email&#10;&#10;Description automatically generated">
            <a:extLst>
              <a:ext uri="{FF2B5EF4-FFF2-40B4-BE49-F238E27FC236}">
                <a16:creationId xmlns:a16="http://schemas.microsoft.com/office/drawing/2014/main" id="{EA65A736-85BC-4E72-A66E-B9EDF9B1E333}"/>
              </a:ext>
            </a:extLst>
          </p:cNvPr>
          <p:cNvPicPr>
            <a:picLocks noChangeAspect="1"/>
          </p:cNvPicPr>
          <p:nvPr/>
        </p:nvPicPr>
        <p:blipFill rotWithShape="1">
          <a:blip r:embed="rId2">
            <a:extLst>
              <a:ext uri="{28A0092B-C50C-407E-A947-70E740481C1C}">
                <a14:useLocalDpi xmlns:a14="http://schemas.microsoft.com/office/drawing/2010/main" val="0"/>
              </a:ext>
            </a:extLst>
          </a:blip>
          <a:srcRect t="50089"/>
          <a:stretch/>
        </p:blipFill>
        <p:spPr>
          <a:xfrm>
            <a:off x="4037579" y="1690688"/>
            <a:ext cx="7316221" cy="2239445"/>
          </a:xfrm>
          <a:prstGeom prst="rect">
            <a:avLst/>
          </a:prstGeom>
        </p:spPr>
      </p:pic>
    </p:spTree>
    <p:extLst>
      <p:ext uri="{BB962C8B-B14F-4D97-AF65-F5344CB8AC3E}">
        <p14:creationId xmlns:p14="http://schemas.microsoft.com/office/powerpoint/2010/main" val="4231866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BA86C-14F7-426D-9207-57C9B1D8AF89}"/>
              </a:ext>
            </a:extLst>
          </p:cNvPr>
          <p:cNvSpPr>
            <a:spLocks noGrp="1"/>
          </p:cNvSpPr>
          <p:nvPr>
            <p:ph type="title"/>
          </p:nvPr>
        </p:nvSpPr>
        <p:spPr/>
        <p:txBody>
          <a:bodyPr/>
          <a:lstStyle/>
          <a:p>
            <a:r>
              <a:rPr lang="en-US" dirty="0"/>
              <a:t>XAMPP, Data Load</a:t>
            </a:r>
          </a:p>
        </p:txBody>
      </p:sp>
      <p:sp>
        <p:nvSpPr>
          <p:cNvPr id="3" name="Content Placeholder 2">
            <a:extLst>
              <a:ext uri="{FF2B5EF4-FFF2-40B4-BE49-F238E27FC236}">
                <a16:creationId xmlns:a16="http://schemas.microsoft.com/office/drawing/2014/main" id="{4FAB7DC6-5E6C-40C2-BE31-ED7A9A393820}"/>
              </a:ext>
            </a:extLst>
          </p:cNvPr>
          <p:cNvSpPr>
            <a:spLocks noGrp="1"/>
          </p:cNvSpPr>
          <p:nvPr>
            <p:ph idx="1"/>
          </p:nvPr>
        </p:nvSpPr>
        <p:spPr>
          <a:xfrm>
            <a:off x="838199" y="1825625"/>
            <a:ext cx="3030167" cy="4351338"/>
          </a:xfrm>
        </p:spPr>
        <p:txBody>
          <a:bodyPr>
            <a:normAutofit fontScale="92500" lnSpcReduction="10000"/>
          </a:bodyPr>
          <a:lstStyle/>
          <a:p>
            <a:r>
              <a:rPr lang="en-US" dirty="0"/>
              <a:t>When we click the ‘admin’ button for MySQL, we get this page.</a:t>
            </a:r>
          </a:p>
          <a:p>
            <a:r>
              <a:rPr lang="en-US" dirty="0"/>
              <a:t>This is a web interface.  It’s Microsoft Access, but different.  It’s more powerful and malleable, but about 75% more obnoxious to use.</a:t>
            </a:r>
          </a:p>
          <a:p>
            <a:r>
              <a:rPr lang="en-US" dirty="0"/>
              <a:t>Let’s jump into the SQL directly by clicking the ‘SQL’ tab, and pasting the results of our file writing python script</a:t>
            </a:r>
          </a:p>
        </p:txBody>
      </p:sp>
      <p:pic>
        <p:nvPicPr>
          <p:cNvPr id="7" name="Picture 6" descr="Graphical user interface, text, application, email&#10;&#10;Description automatically generated">
            <a:extLst>
              <a:ext uri="{FF2B5EF4-FFF2-40B4-BE49-F238E27FC236}">
                <a16:creationId xmlns:a16="http://schemas.microsoft.com/office/drawing/2014/main" id="{36FF1B14-5BD3-4A01-A4FD-71EC61C802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8367" y="1690688"/>
            <a:ext cx="7485433" cy="4019955"/>
          </a:xfrm>
          <a:prstGeom prst="rect">
            <a:avLst/>
          </a:prstGeom>
        </p:spPr>
      </p:pic>
    </p:spTree>
    <p:extLst>
      <p:ext uri="{BB962C8B-B14F-4D97-AF65-F5344CB8AC3E}">
        <p14:creationId xmlns:p14="http://schemas.microsoft.com/office/powerpoint/2010/main" val="30945086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ACA7-6580-4835-8AB5-1A8AD44FFE11}"/>
              </a:ext>
            </a:extLst>
          </p:cNvPr>
          <p:cNvSpPr>
            <a:spLocks noGrp="1"/>
          </p:cNvSpPr>
          <p:nvPr>
            <p:ph type="title"/>
          </p:nvPr>
        </p:nvSpPr>
        <p:spPr/>
        <p:txBody>
          <a:bodyPr/>
          <a:lstStyle/>
          <a:p>
            <a:r>
              <a:rPr lang="en-US" dirty="0"/>
              <a:t>Data Load, Failure!</a:t>
            </a:r>
          </a:p>
        </p:txBody>
      </p:sp>
      <p:sp>
        <p:nvSpPr>
          <p:cNvPr id="3" name="Content Placeholder 2">
            <a:extLst>
              <a:ext uri="{FF2B5EF4-FFF2-40B4-BE49-F238E27FC236}">
                <a16:creationId xmlns:a16="http://schemas.microsoft.com/office/drawing/2014/main" id="{DB9AAF3E-BC14-4AC0-A3FB-5879F4EA7070}"/>
              </a:ext>
            </a:extLst>
          </p:cNvPr>
          <p:cNvSpPr>
            <a:spLocks noGrp="1"/>
          </p:cNvSpPr>
          <p:nvPr>
            <p:ph idx="1"/>
          </p:nvPr>
        </p:nvSpPr>
        <p:spPr/>
        <p:txBody>
          <a:bodyPr>
            <a:normAutofit lnSpcReduction="10000"/>
          </a:bodyPr>
          <a:lstStyle/>
          <a:p>
            <a:r>
              <a:rPr lang="en-US" dirty="0"/>
              <a:t>It will give us an error the first time we try: “Can’t drop table </a:t>
            </a:r>
            <a:r>
              <a:rPr lang="en-US" dirty="0" err="1"/>
              <a:t>StudentGroups</a:t>
            </a:r>
            <a:r>
              <a:rPr lang="en-US" dirty="0"/>
              <a:t>, table does not exist.”</a:t>
            </a:r>
          </a:p>
          <a:p>
            <a:r>
              <a:rPr lang="en-US" dirty="0"/>
              <a:t>It gives us a different error the second time we try: “Can’t create databases </a:t>
            </a:r>
            <a:r>
              <a:rPr lang="en-US" dirty="0" err="1"/>
              <a:t>StudentsTested</a:t>
            </a:r>
            <a:r>
              <a:rPr lang="en-US" dirty="0"/>
              <a:t>, database already exists.”</a:t>
            </a:r>
          </a:p>
          <a:p>
            <a:r>
              <a:rPr lang="en-US" dirty="0"/>
              <a:t>I was hoping I remembered that SQL was a non-blocking error generator.  But any scripting error will crash us to desktop.  This is a real problem, because we’ve got to get something produced, and we don’t have time to get into SQL Try…Catch blocks or SQL control statements.</a:t>
            </a:r>
          </a:p>
          <a:p>
            <a:r>
              <a:rPr lang="en-US" dirty="0"/>
              <a:t>Let’s create a quick and bad solution that makes me feel bad, but we’ll promise ourselves that some day we’ll come back and fix this to work better.</a:t>
            </a:r>
          </a:p>
          <a:p>
            <a:pPr lvl="1"/>
            <a:r>
              <a:rPr lang="en-US" dirty="0"/>
              <a:t>There are lots of good solutions here.  Ideally, we want a setup that will also not leave our DBMS littered with a confusing mess of old, outdated test results.</a:t>
            </a:r>
          </a:p>
        </p:txBody>
      </p:sp>
    </p:spTree>
    <p:extLst>
      <p:ext uri="{BB962C8B-B14F-4D97-AF65-F5344CB8AC3E}">
        <p14:creationId xmlns:p14="http://schemas.microsoft.com/office/powerpoint/2010/main" val="2958118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00F54-3F76-4319-8841-8A5F8E1F1B96}"/>
              </a:ext>
            </a:extLst>
          </p:cNvPr>
          <p:cNvSpPr>
            <a:spLocks noGrp="1"/>
          </p:cNvSpPr>
          <p:nvPr>
            <p:ph type="title"/>
          </p:nvPr>
        </p:nvSpPr>
        <p:spPr/>
        <p:txBody>
          <a:bodyPr/>
          <a:lstStyle/>
          <a:p>
            <a:r>
              <a:rPr lang="en-US" dirty="0"/>
              <a:t>Python, Data Load Step 7</a:t>
            </a:r>
          </a:p>
        </p:txBody>
      </p:sp>
      <p:sp>
        <p:nvSpPr>
          <p:cNvPr id="3" name="Content Placeholder 2">
            <a:extLst>
              <a:ext uri="{FF2B5EF4-FFF2-40B4-BE49-F238E27FC236}">
                <a16:creationId xmlns:a16="http://schemas.microsoft.com/office/drawing/2014/main" id="{CDFB0EEF-1B17-4ABD-A608-4A1AF1472783}"/>
              </a:ext>
            </a:extLst>
          </p:cNvPr>
          <p:cNvSpPr>
            <a:spLocks noGrp="1"/>
          </p:cNvSpPr>
          <p:nvPr>
            <p:ph idx="1"/>
          </p:nvPr>
        </p:nvSpPr>
        <p:spPr>
          <a:xfrm>
            <a:off x="838200" y="1825625"/>
            <a:ext cx="5257800" cy="4351338"/>
          </a:xfrm>
        </p:spPr>
        <p:txBody>
          <a:bodyPr>
            <a:normAutofit/>
          </a:bodyPr>
          <a:lstStyle/>
          <a:p>
            <a:r>
              <a:rPr lang="en-US" dirty="0"/>
              <a:t>The problem is our process is:</a:t>
            </a:r>
          </a:p>
          <a:p>
            <a:pPr lvl="1"/>
            <a:r>
              <a:rPr lang="en-US" dirty="0"/>
              <a:t>Create database, delete existing table, create table, populate table.</a:t>
            </a:r>
          </a:p>
          <a:p>
            <a:r>
              <a:rPr lang="en-US" dirty="0"/>
              <a:t>This is my preferred solution, but we’d need to handle the errors it creates.  Let’s not delete the code, just comment it out.</a:t>
            </a:r>
          </a:p>
          <a:p>
            <a:r>
              <a:rPr lang="en-US" dirty="0"/>
              <a:t>New process is:</a:t>
            </a:r>
          </a:p>
          <a:p>
            <a:pPr lvl="1"/>
            <a:r>
              <a:rPr lang="en-US" dirty="0"/>
              <a:t>Create the database and table manually.</a:t>
            </a:r>
          </a:p>
          <a:p>
            <a:pPr lvl="1"/>
            <a:r>
              <a:rPr lang="en-US" dirty="0"/>
              <a:t>Empty the table, populate the table by code</a:t>
            </a:r>
          </a:p>
        </p:txBody>
      </p:sp>
      <p:sp>
        <p:nvSpPr>
          <p:cNvPr id="4" name="TextBox 3">
            <a:extLst>
              <a:ext uri="{FF2B5EF4-FFF2-40B4-BE49-F238E27FC236}">
                <a16:creationId xmlns:a16="http://schemas.microsoft.com/office/drawing/2014/main" id="{081576BE-3B90-4B39-98E9-9AC3074D4718}"/>
              </a:ext>
            </a:extLst>
          </p:cNvPr>
          <p:cNvSpPr txBox="1"/>
          <p:nvPr/>
        </p:nvSpPr>
        <p:spPr>
          <a:xfrm>
            <a:off x="6095999" y="1825625"/>
            <a:ext cx="5257799" cy="5078313"/>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 Construct SQL Query</a:t>
            </a:r>
          </a:p>
          <a:p>
            <a:r>
              <a:rPr lang="en-US" sz="1200" dirty="0">
                <a:latin typeface="Courier New" panose="02070309020205020404" pitchFamily="49" charset="0"/>
                <a:cs typeface="Courier New" panose="02070309020205020404" pitchFamily="49" charset="0"/>
              </a:rPr>
              <a:t># Skip 8 lines to avoid error.  TODO: Generalize this code.</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 = ["CREATE DATABASE " + </a:t>
            </a:r>
            <a:r>
              <a:rPr lang="en-US" sz="1200" dirty="0" err="1">
                <a:latin typeface="Courier New" panose="02070309020205020404" pitchFamily="49" charset="0"/>
                <a:cs typeface="Courier New" panose="02070309020205020404" pitchFamily="49" charset="0"/>
              </a:rPr>
              <a:t>DatabaseName</a:t>
            </a:r>
            <a:r>
              <a:rPr lang="en-US" sz="1200" dirty="0">
                <a:latin typeface="Courier New" panose="02070309020205020404" pitchFamily="49" charset="0"/>
                <a:cs typeface="Courier New" panose="02070309020205020404" pitchFamily="49" charset="0"/>
              </a:rPr>
              <a:t> + ";\n"]</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("DROP TABLE " + </a:t>
            </a:r>
            <a:r>
              <a:rPr lang="en-US" sz="1200" dirty="0" err="1">
                <a:latin typeface="Courier New" panose="02070309020205020404" pitchFamily="49" charset="0"/>
                <a:cs typeface="Courier New" panose="02070309020205020404" pitchFamily="49" charset="0"/>
              </a:rPr>
              <a:t>TableName</a:t>
            </a:r>
            <a:r>
              <a:rPr lang="en-US" sz="1200" dirty="0">
                <a:latin typeface="Courier New" panose="02070309020205020404" pitchFamily="49" charset="0"/>
                <a:cs typeface="Courier New" panose="02070309020205020404" pitchFamily="49" charset="0"/>
              </a:rPr>
              <a:t> +";\n")</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("CREATE TABLE " + </a:t>
            </a:r>
            <a:r>
              <a:rPr lang="en-US" sz="1200" dirty="0" err="1">
                <a:latin typeface="Courier New" panose="02070309020205020404" pitchFamily="49" charset="0"/>
                <a:cs typeface="Courier New" panose="02070309020205020404" pitchFamily="49" charset="0"/>
              </a:rPr>
              <a:t>TableName</a:t>
            </a:r>
            <a:r>
              <a:rPr lang="en-US" sz="1200" dirty="0">
                <a:latin typeface="Courier New" panose="02070309020205020404" pitchFamily="49" charset="0"/>
                <a:cs typeface="Courier New" panose="02070309020205020404" pitchFamily="49" charset="0"/>
              </a:rPr>
              <a:t> + " ("</a:t>
            </a:r>
          </a:p>
          <a:p>
            <a:r>
              <a:rPr lang="en-US" sz="1200" dirty="0">
                <a:latin typeface="Courier New" panose="02070309020205020404" pitchFamily="49" charset="0"/>
                <a:cs typeface="Courier New" panose="02070309020205020404" pitchFamily="49" charset="0"/>
              </a:rPr>
              <a:t>#                 + Attributes[0] + " int, "</a:t>
            </a:r>
          </a:p>
          <a:p>
            <a:r>
              <a:rPr lang="en-US" sz="1200" dirty="0">
                <a:latin typeface="Courier New" panose="02070309020205020404" pitchFamily="49" charset="0"/>
                <a:cs typeface="Courier New" panose="02070309020205020404" pitchFamily="49" charset="0"/>
              </a:rPr>
              <a:t>#                 + Attributes[1] + " int, "</a:t>
            </a:r>
          </a:p>
          <a:p>
            <a:r>
              <a:rPr lang="en-US" sz="1200" dirty="0">
                <a:latin typeface="Courier New" panose="02070309020205020404" pitchFamily="49" charset="0"/>
                <a:cs typeface="Courier New" panose="02070309020205020404" pitchFamily="49" charset="0"/>
              </a:rPr>
              <a:t>#                 + Attributes[2] + " varchar(255), "</a:t>
            </a:r>
          </a:p>
          <a:p>
            <a:r>
              <a:rPr lang="en-US" sz="1200" dirty="0">
                <a:latin typeface="Courier New" panose="02070309020205020404" pitchFamily="49" charset="0"/>
                <a:cs typeface="Courier New" panose="02070309020205020404" pitchFamily="49" charset="0"/>
              </a:rPr>
              <a:t>#                 + Attributes[3] + " int, "</a:t>
            </a:r>
          </a:p>
          <a:p>
            <a:r>
              <a:rPr lang="en-US" sz="1200" dirty="0">
                <a:latin typeface="Courier New" panose="02070309020205020404" pitchFamily="49" charset="0"/>
                <a:cs typeface="Courier New" panose="02070309020205020404" pitchFamily="49" charset="0"/>
              </a:rPr>
              <a:t>#                 + Attributes[4] + " int);\n")</a:t>
            </a:r>
          </a:p>
          <a:p>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 = ["TRUNCATE TABLE " + </a:t>
            </a:r>
            <a:r>
              <a:rPr lang="en-US" sz="1200" dirty="0" err="1">
                <a:latin typeface="Courier New" panose="02070309020205020404" pitchFamily="49" charset="0"/>
                <a:cs typeface="Courier New" panose="02070309020205020404" pitchFamily="49" charset="0"/>
              </a:rPr>
              <a:t>TableName</a:t>
            </a:r>
            <a:r>
              <a:rPr lang="en-US" sz="1200" dirty="0">
                <a:latin typeface="Courier New" panose="02070309020205020404" pitchFamily="49" charset="0"/>
                <a:cs typeface="Courier New" panose="02070309020205020404" pitchFamily="49" charset="0"/>
              </a:rPr>
              <a:t> + ";\n"]</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 We could do this more efficiently with fewer insert statements, but this is clearer for now</a:t>
            </a:r>
          </a:p>
          <a:p>
            <a:r>
              <a:rPr lang="en-US" sz="1200" dirty="0">
                <a:latin typeface="Courier New" panose="02070309020205020404" pitchFamily="49" charset="0"/>
                <a:cs typeface="Courier New" panose="02070309020205020404" pitchFamily="49" charset="0"/>
              </a:rPr>
              <a:t>for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in </a:t>
            </a:r>
            <a:r>
              <a:rPr lang="en-US" sz="1200" dirty="0" err="1">
                <a:latin typeface="Courier New" panose="02070309020205020404" pitchFamily="49" charset="0"/>
                <a:cs typeface="Courier New" panose="02070309020205020404" pitchFamily="49" charset="0"/>
              </a:rPr>
              <a:t>xmlMatrix</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sqlLines.append</a:t>
            </a:r>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[0])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[1]) + ", "</a:t>
            </a:r>
          </a:p>
          <a:p>
            <a:r>
              <a:rPr lang="en-US" sz="1200" dirty="0">
                <a:latin typeface="Courier New" panose="02070309020205020404" pitchFamily="49" charset="0"/>
                <a:cs typeface="Courier New" panose="02070309020205020404" pitchFamily="49" charset="0"/>
              </a:rPr>
              <a:t>                    + "\'" +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[2]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[3]) + ", "</a:t>
            </a:r>
          </a:p>
          <a:p>
            <a:r>
              <a:rPr lang="en-US" sz="1200" dirty="0">
                <a:latin typeface="Courier New" panose="02070309020205020404" pitchFamily="49" charset="0"/>
                <a:cs typeface="Courier New" panose="02070309020205020404" pitchFamily="49" charset="0"/>
              </a:rPr>
              <a:t>                    + str(</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[4]) + ");\n")</a:t>
            </a:r>
          </a:p>
          <a:p>
            <a:endParaRPr lang="en-US" sz="1200" dirty="0">
              <a:latin typeface="Courier New" panose="02070309020205020404" pitchFamily="49" charset="0"/>
              <a:cs typeface="Courier New" panose="02070309020205020404" pitchFamily="49" charset="0"/>
            </a:endParaRPr>
          </a:p>
          <a:p>
            <a:r>
              <a:rPr lang="en-US" sz="1200" dirty="0" err="1">
                <a:latin typeface="Courier New" panose="02070309020205020404" pitchFamily="49" charset="0"/>
                <a:cs typeface="Courier New" panose="02070309020205020404" pitchFamily="49" charset="0"/>
              </a:rPr>
              <a:t>sqlFileHandle</a:t>
            </a:r>
            <a:r>
              <a:rPr lang="en-US" sz="1200" dirty="0">
                <a:latin typeface="Courier New" panose="02070309020205020404" pitchFamily="49" charset="0"/>
                <a:cs typeface="Courier New" panose="02070309020205020404" pitchFamily="49" charset="0"/>
              </a:rPr>
              <a:t> = open (</a:t>
            </a:r>
            <a:r>
              <a:rPr lang="en-US" sz="1200" dirty="0" err="1">
                <a:latin typeface="Courier New" panose="02070309020205020404" pitchFamily="49" charset="0"/>
                <a:cs typeface="Courier New" panose="02070309020205020404" pitchFamily="49" charset="0"/>
              </a:rPr>
              <a:t>sqlFileLocation</a:t>
            </a:r>
            <a:r>
              <a:rPr lang="en-US" sz="1200" dirty="0">
                <a:latin typeface="Courier New" panose="02070309020205020404" pitchFamily="49" charset="0"/>
                <a:cs typeface="Courier New" panose="02070309020205020404" pitchFamily="49" charset="0"/>
              </a:rPr>
              <a:t>, 'w')</a:t>
            </a:r>
          </a:p>
          <a:p>
            <a:r>
              <a:rPr lang="en-US" sz="1200" dirty="0" err="1">
                <a:latin typeface="Courier New" panose="02070309020205020404" pitchFamily="49" charset="0"/>
                <a:cs typeface="Courier New" panose="02070309020205020404" pitchFamily="49" charset="0"/>
              </a:rPr>
              <a:t>sqlFileHandle.writelines</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sqlLines</a:t>
            </a:r>
            <a:r>
              <a:rPr lang="en-US" sz="1200" dirty="0">
                <a:latin typeface="Courier New" panose="02070309020205020404" pitchFamily="49" charset="0"/>
                <a:cs typeface="Courier New" panose="02070309020205020404" pitchFamily="49" charset="0"/>
              </a:rPr>
              <a:t>)</a:t>
            </a:r>
          </a:p>
          <a:p>
            <a:r>
              <a:rPr lang="en-US" sz="1200" dirty="0" err="1">
                <a:latin typeface="Courier New" panose="02070309020205020404" pitchFamily="49" charset="0"/>
                <a:cs typeface="Courier New" panose="02070309020205020404" pitchFamily="49" charset="0"/>
              </a:rPr>
              <a:t>sqlFileHandle.close</a:t>
            </a:r>
            <a:r>
              <a:rPr lang="en-US" sz="12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57632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2C428-13A5-4C69-8519-377D9E674524}"/>
              </a:ext>
            </a:extLst>
          </p:cNvPr>
          <p:cNvSpPr>
            <a:spLocks noGrp="1"/>
          </p:cNvSpPr>
          <p:nvPr>
            <p:ph type="title"/>
          </p:nvPr>
        </p:nvSpPr>
        <p:spPr/>
        <p:txBody>
          <a:bodyPr/>
          <a:lstStyle/>
          <a:p>
            <a:r>
              <a:rPr lang="en-US" dirty="0"/>
              <a:t>SQL, Data Load Step 7</a:t>
            </a:r>
          </a:p>
        </p:txBody>
      </p:sp>
      <p:sp>
        <p:nvSpPr>
          <p:cNvPr id="3" name="Content Placeholder 2">
            <a:extLst>
              <a:ext uri="{FF2B5EF4-FFF2-40B4-BE49-F238E27FC236}">
                <a16:creationId xmlns:a16="http://schemas.microsoft.com/office/drawing/2014/main" id="{DACD4B41-05BF-494F-B95C-8732EAE196B6}"/>
              </a:ext>
            </a:extLst>
          </p:cNvPr>
          <p:cNvSpPr>
            <a:spLocks noGrp="1"/>
          </p:cNvSpPr>
          <p:nvPr>
            <p:ph idx="1"/>
          </p:nvPr>
        </p:nvSpPr>
        <p:spPr>
          <a:xfrm>
            <a:off x="838200" y="1825625"/>
            <a:ext cx="3465352" cy="4351338"/>
          </a:xfrm>
        </p:spPr>
        <p:txBody>
          <a:bodyPr/>
          <a:lstStyle/>
          <a:p>
            <a:r>
              <a:rPr lang="en-US" dirty="0"/>
              <a:t>The new SQL output of our python script (which is the input to phpMyAdmin) is shown here.</a:t>
            </a:r>
          </a:p>
        </p:txBody>
      </p:sp>
      <p:sp>
        <p:nvSpPr>
          <p:cNvPr id="4" name="TextBox 3">
            <a:extLst>
              <a:ext uri="{FF2B5EF4-FFF2-40B4-BE49-F238E27FC236}">
                <a16:creationId xmlns:a16="http://schemas.microsoft.com/office/drawing/2014/main" id="{DE9F2CFD-C268-4440-B9DC-F5964AD10B4C}"/>
              </a:ext>
            </a:extLst>
          </p:cNvPr>
          <p:cNvSpPr txBox="1"/>
          <p:nvPr/>
        </p:nvSpPr>
        <p:spPr>
          <a:xfrm>
            <a:off x="4303552" y="1825625"/>
            <a:ext cx="7050248" cy="4708981"/>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TRUNCATE TABLE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2006, 'Asian', 9593, 675);</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2007, 'Asian', 9734, 681);</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2008, 'Asian', 9964, 691);</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2009, 'Asian', 10385, 695);</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2010, 'Asian', 11161, 701);</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2011, 'Asian', 11031, 699);</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2006, 'Black', 25896, 628);</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2007, 'Black', 24951, 636);</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2008, 'Black', 23489, 647);</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2009, 'Black', 23054, 658);</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2010, 'Black', 22445, 662);</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2011, 'Black', 21555, 663);</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2006, 'Hispanic', 29945, 631);</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2007, 'Hispanic', 29857, 639);</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2008, 'Hispanic', 28710, 651);</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2009, 'Hispanic', 28981, 662);</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2010, 'Hispanic', 28834, 665);</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2011, 'Hispanic', 28681, 667);</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2006, 'White', 10470, 660);</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2007, 'White', 9923, 666);</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2008, 'White', 9871, 676);</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2009, 'White', 9835, 683);</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2010, 'White', 9963, 687);</a:t>
            </a:r>
          </a:p>
          <a:p>
            <a:r>
              <a:rPr lang="en-US" sz="1200" dirty="0">
                <a:latin typeface="Courier New" panose="02070309020205020404" pitchFamily="49" charset="0"/>
                <a:cs typeface="Courier New" panose="02070309020205020404" pitchFamily="49" charset="0"/>
              </a:rPr>
              <a:t>INSERT INTO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 VALUES (8, 2011, 'White', 9570, 688);</a:t>
            </a:r>
          </a:p>
        </p:txBody>
      </p:sp>
    </p:spTree>
    <p:extLst>
      <p:ext uri="{BB962C8B-B14F-4D97-AF65-F5344CB8AC3E}">
        <p14:creationId xmlns:p14="http://schemas.microsoft.com/office/powerpoint/2010/main" val="29220269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CF8CE-25AE-433C-BB9E-01FF3AA22E38}"/>
              </a:ext>
            </a:extLst>
          </p:cNvPr>
          <p:cNvSpPr>
            <a:spLocks noGrp="1"/>
          </p:cNvSpPr>
          <p:nvPr>
            <p:ph type="title"/>
          </p:nvPr>
        </p:nvSpPr>
        <p:spPr/>
        <p:txBody>
          <a:bodyPr/>
          <a:lstStyle/>
          <a:p>
            <a:r>
              <a:rPr lang="en-US" dirty="0"/>
              <a:t>XAMPP, Data Load</a:t>
            </a:r>
          </a:p>
        </p:txBody>
      </p:sp>
      <p:sp>
        <p:nvSpPr>
          <p:cNvPr id="3" name="Content Placeholder 2">
            <a:extLst>
              <a:ext uri="{FF2B5EF4-FFF2-40B4-BE49-F238E27FC236}">
                <a16:creationId xmlns:a16="http://schemas.microsoft.com/office/drawing/2014/main" id="{8F8D368A-E008-4FBF-8BCE-7FE48D7B1277}"/>
              </a:ext>
            </a:extLst>
          </p:cNvPr>
          <p:cNvSpPr>
            <a:spLocks noGrp="1"/>
          </p:cNvSpPr>
          <p:nvPr>
            <p:ph idx="1"/>
          </p:nvPr>
        </p:nvSpPr>
        <p:spPr>
          <a:xfrm>
            <a:off x="838200" y="1825625"/>
            <a:ext cx="3552371" cy="4351338"/>
          </a:xfrm>
        </p:spPr>
        <p:txBody>
          <a:bodyPr>
            <a:normAutofit/>
          </a:bodyPr>
          <a:lstStyle/>
          <a:p>
            <a:r>
              <a:rPr lang="en-US" dirty="0"/>
              <a:t>Finally, we’ve got this data loaded into a live SQL server.</a:t>
            </a:r>
          </a:p>
          <a:p>
            <a:r>
              <a:rPr lang="en-US" dirty="0"/>
              <a:t>We can do something with it, now.</a:t>
            </a:r>
          </a:p>
          <a:p>
            <a:r>
              <a:rPr lang="en-US" dirty="0"/>
              <a:t>So far everything’s been very manual, and very hardcoded.  Remember, this is like version 0.0.1alpha.  We would iteratively increase the automation and functionality over time.</a:t>
            </a:r>
          </a:p>
        </p:txBody>
      </p:sp>
      <p:pic>
        <p:nvPicPr>
          <p:cNvPr id="5" name="Picture 4" descr="Graphical user interface&#10;&#10;Description automatically generated with medium confidence">
            <a:extLst>
              <a:ext uri="{FF2B5EF4-FFF2-40B4-BE49-F238E27FC236}">
                <a16:creationId xmlns:a16="http://schemas.microsoft.com/office/drawing/2014/main" id="{92B182F3-C727-4CDF-9792-14AD4E3F6A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0571" y="1690688"/>
            <a:ext cx="6963229" cy="3739512"/>
          </a:xfrm>
          <a:prstGeom prst="rect">
            <a:avLst/>
          </a:prstGeom>
        </p:spPr>
      </p:pic>
    </p:spTree>
    <p:extLst>
      <p:ext uri="{BB962C8B-B14F-4D97-AF65-F5344CB8AC3E}">
        <p14:creationId xmlns:p14="http://schemas.microsoft.com/office/powerpoint/2010/main" val="15578681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4C32-ECA9-4301-953B-F05153A0A7AF}"/>
              </a:ext>
            </a:extLst>
          </p:cNvPr>
          <p:cNvSpPr>
            <a:spLocks noGrp="1"/>
          </p:cNvSpPr>
          <p:nvPr>
            <p:ph type="title"/>
          </p:nvPr>
        </p:nvSpPr>
        <p:spPr/>
        <p:txBody>
          <a:bodyPr/>
          <a:lstStyle/>
          <a:p>
            <a:r>
              <a:rPr lang="en-US" dirty="0"/>
              <a:t>Presentation</a:t>
            </a:r>
          </a:p>
        </p:txBody>
      </p:sp>
      <p:sp>
        <p:nvSpPr>
          <p:cNvPr id="3" name="Content Placeholder 2">
            <a:extLst>
              <a:ext uri="{FF2B5EF4-FFF2-40B4-BE49-F238E27FC236}">
                <a16:creationId xmlns:a16="http://schemas.microsoft.com/office/drawing/2014/main" id="{26A7F8AC-4D7B-4C19-A6D2-D4AF034723F6}"/>
              </a:ext>
            </a:extLst>
          </p:cNvPr>
          <p:cNvSpPr>
            <a:spLocks noGrp="1"/>
          </p:cNvSpPr>
          <p:nvPr>
            <p:ph idx="1"/>
          </p:nvPr>
        </p:nvSpPr>
        <p:spPr/>
        <p:txBody>
          <a:bodyPr>
            <a:normAutofit/>
          </a:bodyPr>
          <a:lstStyle/>
          <a:p>
            <a:r>
              <a:rPr lang="en-US" dirty="0"/>
              <a:t>So, the last stage is to produce a deliverable with it.</a:t>
            </a:r>
          </a:p>
          <a:p>
            <a:r>
              <a:rPr lang="en-US" dirty="0"/>
              <a:t>Let’s think for a moment about what we’re doing.  At this point, you should be like ‘I could do everything so far, faster, prettier, and in tableau’, or something similar.</a:t>
            </a:r>
          </a:p>
          <a:p>
            <a:r>
              <a:rPr lang="en-US" dirty="0"/>
              <a:t>But, that relies on you doing everything.  This is under the assumption that when people randomly send you data, they want you to do stuff for them and they’ll come back again later.  It may just be faster and easier to produce a utility that will let them handle it on their own.</a:t>
            </a:r>
          </a:p>
          <a:p>
            <a:r>
              <a:rPr lang="en-US" dirty="0"/>
              <a:t>So, that’s ultimately our goal.  Produce a quick web utility that lets them upload their file, have it auto-process, and then give them some basic manipulation tools.</a:t>
            </a:r>
          </a:p>
        </p:txBody>
      </p:sp>
    </p:spTree>
    <p:extLst>
      <p:ext uri="{BB962C8B-B14F-4D97-AF65-F5344CB8AC3E}">
        <p14:creationId xmlns:p14="http://schemas.microsoft.com/office/powerpoint/2010/main" val="29153661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E1920-0DD8-49DE-8A0D-281598390E47}"/>
              </a:ext>
            </a:extLst>
          </p:cNvPr>
          <p:cNvSpPr>
            <a:spLocks noGrp="1"/>
          </p:cNvSpPr>
          <p:nvPr>
            <p:ph type="title"/>
          </p:nvPr>
        </p:nvSpPr>
        <p:spPr/>
        <p:txBody>
          <a:bodyPr/>
          <a:lstStyle/>
          <a:p>
            <a:r>
              <a:rPr lang="en-US" dirty="0"/>
              <a:t>HTML, Presentation Step 8</a:t>
            </a:r>
          </a:p>
        </p:txBody>
      </p:sp>
      <p:sp>
        <p:nvSpPr>
          <p:cNvPr id="3" name="Content Placeholder 2">
            <a:extLst>
              <a:ext uri="{FF2B5EF4-FFF2-40B4-BE49-F238E27FC236}">
                <a16:creationId xmlns:a16="http://schemas.microsoft.com/office/drawing/2014/main" id="{A8B8B8F0-E039-476C-85C5-1BF12B5E25B2}"/>
              </a:ext>
            </a:extLst>
          </p:cNvPr>
          <p:cNvSpPr>
            <a:spLocks noGrp="1"/>
          </p:cNvSpPr>
          <p:nvPr>
            <p:ph idx="1"/>
          </p:nvPr>
        </p:nvSpPr>
        <p:spPr>
          <a:xfrm>
            <a:off x="838200" y="1825625"/>
            <a:ext cx="5257800" cy="4351338"/>
          </a:xfrm>
        </p:spPr>
        <p:txBody>
          <a:bodyPr>
            <a:normAutofit fontScale="92500" lnSpcReduction="20000"/>
          </a:bodyPr>
          <a:lstStyle/>
          <a:p>
            <a:r>
              <a:rPr lang="en-US" dirty="0"/>
              <a:t>A Basic HTML file.</a:t>
            </a:r>
          </a:p>
          <a:p>
            <a:r>
              <a:rPr lang="en-US" dirty="0"/>
              <a:t>I’m convinced you should learn HTML.  Nothing says classy like being able to knock up a quick web page, throw it up on your web space, and send the link to a client within a few hours.</a:t>
            </a:r>
          </a:p>
          <a:p>
            <a:r>
              <a:rPr lang="en-US" dirty="0"/>
              <a:t>We’re going to create a folder ~</a:t>
            </a:r>
            <a:r>
              <a:rPr lang="en-US" dirty="0" err="1"/>
              <a:t>xampp</a:t>
            </a:r>
            <a:r>
              <a:rPr lang="en-US" dirty="0"/>
              <a:t>\</a:t>
            </a:r>
            <a:r>
              <a:rPr lang="en-US" dirty="0" err="1"/>
              <a:t>htdocs</a:t>
            </a:r>
            <a:r>
              <a:rPr lang="en-US" dirty="0"/>
              <a:t>\</a:t>
            </a:r>
            <a:r>
              <a:rPr lang="en-US" dirty="0" err="1"/>
              <a:t>SQLTest</a:t>
            </a:r>
            <a:endParaRPr lang="en-US" dirty="0"/>
          </a:p>
          <a:p>
            <a:r>
              <a:rPr lang="en-US" dirty="0"/>
              <a:t>This is index.html, which is the page that will load if we go to </a:t>
            </a:r>
            <a:r>
              <a:rPr lang="en-US" dirty="0">
                <a:hlinkClick r:id="rId2"/>
              </a:rPr>
              <a:t>http://localhost/SQLTest</a:t>
            </a:r>
            <a:endParaRPr lang="en-US" dirty="0"/>
          </a:p>
          <a:p>
            <a:r>
              <a:rPr lang="en-US" dirty="0"/>
              <a:t>If we had more time, we’d cover some quick CSS and tagging to make the page clean, the code simple, and increase functionality later.</a:t>
            </a:r>
          </a:p>
          <a:p>
            <a:pPr lvl="1"/>
            <a:r>
              <a:rPr lang="en-US" dirty="0"/>
              <a:t>The third member of our programming triad is </a:t>
            </a:r>
            <a:r>
              <a:rPr lang="en-US" dirty="0" err="1"/>
              <a:t>Javascript</a:t>
            </a:r>
            <a:r>
              <a:rPr lang="en-US" dirty="0"/>
              <a:t>, but we won’t get there right here.</a:t>
            </a:r>
          </a:p>
        </p:txBody>
      </p:sp>
      <p:sp>
        <p:nvSpPr>
          <p:cNvPr id="4" name="TextBox 3">
            <a:extLst>
              <a:ext uri="{FF2B5EF4-FFF2-40B4-BE49-F238E27FC236}">
                <a16:creationId xmlns:a16="http://schemas.microsoft.com/office/drawing/2014/main" id="{6A40245E-A22E-48E1-89CF-A6E9C7168FC6}"/>
              </a:ext>
            </a:extLst>
          </p:cNvPr>
          <p:cNvSpPr txBox="1"/>
          <p:nvPr/>
        </p:nvSpPr>
        <p:spPr>
          <a:xfrm>
            <a:off x="6096000" y="1825625"/>
            <a:ext cx="5257800" cy="2123658"/>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&lt;HTML&gt;</a:t>
            </a:r>
          </a:p>
          <a:p>
            <a:r>
              <a:rPr lang="en-US" sz="1200" dirty="0">
                <a:latin typeface="Courier New" panose="02070309020205020404" pitchFamily="49" charset="0"/>
                <a:cs typeface="Courier New" panose="02070309020205020404" pitchFamily="49" charset="0"/>
              </a:rPr>
              <a:t> &lt;HEAD&gt;</a:t>
            </a:r>
          </a:p>
          <a:p>
            <a:r>
              <a:rPr lang="en-US" sz="1200" dirty="0">
                <a:latin typeface="Courier New" panose="02070309020205020404" pitchFamily="49" charset="0"/>
                <a:cs typeface="Courier New" panose="02070309020205020404" pitchFamily="49" charset="0"/>
              </a:rPr>
              <a:t>  &lt;TITLE&gt;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TestEnv</a:t>
            </a:r>
            <a:r>
              <a:rPr lang="en-US" sz="1200" dirty="0">
                <a:latin typeface="Courier New" panose="02070309020205020404" pitchFamily="49" charset="0"/>
                <a:cs typeface="Courier New" panose="02070309020205020404" pitchFamily="49" charset="0"/>
              </a:rPr>
              <a:t> for SQL compatibility</a:t>
            </a:r>
          </a:p>
          <a:p>
            <a:r>
              <a:rPr lang="en-US" sz="1200" dirty="0">
                <a:latin typeface="Courier New" panose="02070309020205020404" pitchFamily="49" charset="0"/>
                <a:cs typeface="Courier New" panose="02070309020205020404" pitchFamily="49" charset="0"/>
              </a:rPr>
              <a:t>  &lt;/TITLE&gt; </a:t>
            </a:r>
          </a:p>
          <a:p>
            <a:r>
              <a:rPr lang="en-US" sz="1200" dirty="0">
                <a:latin typeface="Courier New" panose="02070309020205020404" pitchFamily="49" charset="0"/>
                <a:cs typeface="Courier New" panose="02070309020205020404" pitchFamily="49" charset="0"/>
              </a:rPr>
              <a:t>&lt;/HEAD&gt;</a:t>
            </a:r>
          </a:p>
          <a:p>
            <a:r>
              <a:rPr lang="en-US" sz="1200" dirty="0">
                <a:latin typeface="Courier New" panose="02070309020205020404" pitchFamily="49" charset="0"/>
                <a:cs typeface="Courier New" panose="02070309020205020404" pitchFamily="49" charset="0"/>
              </a:rPr>
              <a:t> &lt;BODY&gt;</a:t>
            </a:r>
          </a:p>
          <a:p>
            <a:r>
              <a:rPr lang="en-US" sz="1200" dirty="0">
                <a:latin typeface="Courier New" panose="02070309020205020404" pitchFamily="49" charset="0"/>
                <a:cs typeface="Courier New" panose="02070309020205020404" pitchFamily="49" charset="0"/>
              </a:rPr>
              <a:t>  &lt;H1&gt; Test Environment for Data to Python Data Structure to SQL to HTML &lt;/H1&gt;</a:t>
            </a:r>
          </a:p>
          <a:p>
            <a:r>
              <a:rPr lang="en-US" sz="1200" dirty="0">
                <a:latin typeface="Courier New" panose="02070309020205020404" pitchFamily="49" charset="0"/>
                <a:cs typeface="Courier New" panose="02070309020205020404" pitchFamily="49" charset="0"/>
              </a:rPr>
              <a:t> &lt;/BODY&gt;</a:t>
            </a:r>
          </a:p>
          <a:p>
            <a:r>
              <a:rPr lang="en-US" sz="1200" dirty="0">
                <a:latin typeface="Courier New" panose="02070309020205020404" pitchFamily="49" charset="0"/>
                <a:cs typeface="Courier New" panose="02070309020205020404" pitchFamily="49" charset="0"/>
              </a:rPr>
              <a:t>&lt;/HTML&gt;</a:t>
            </a:r>
          </a:p>
        </p:txBody>
      </p:sp>
      <p:pic>
        <p:nvPicPr>
          <p:cNvPr id="6" name="Picture 5">
            <a:extLst>
              <a:ext uri="{FF2B5EF4-FFF2-40B4-BE49-F238E27FC236}">
                <a16:creationId xmlns:a16="http://schemas.microsoft.com/office/drawing/2014/main" id="{DE50A9B1-7B10-4F86-85EF-159CED2A936C}"/>
              </a:ext>
            </a:extLst>
          </p:cNvPr>
          <p:cNvPicPr>
            <a:picLocks noChangeAspect="1"/>
          </p:cNvPicPr>
          <p:nvPr/>
        </p:nvPicPr>
        <p:blipFill>
          <a:blip r:embed="rId3"/>
          <a:stretch>
            <a:fillRect/>
          </a:stretch>
        </p:blipFill>
        <p:spPr>
          <a:xfrm>
            <a:off x="7076415" y="4135773"/>
            <a:ext cx="4277386" cy="2275040"/>
          </a:xfrm>
          <a:prstGeom prst="rect">
            <a:avLst/>
          </a:prstGeom>
        </p:spPr>
      </p:pic>
    </p:spTree>
    <p:extLst>
      <p:ext uri="{BB962C8B-B14F-4D97-AF65-F5344CB8AC3E}">
        <p14:creationId xmlns:p14="http://schemas.microsoft.com/office/powerpoint/2010/main" val="1985218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86F1F-07C8-4737-A2BE-A2A11544E076}"/>
              </a:ext>
            </a:extLst>
          </p:cNvPr>
          <p:cNvSpPr>
            <a:spLocks noGrp="1"/>
          </p:cNvSpPr>
          <p:nvPr>
            <p:ph type="title"/>
          </p:nvPr>
        </p:nvSpPr>
        <p:spPr/>
        <p:txBody>
          <a:bodyPr/>
          <a:lstStyle/>
          <a:p>
            <a:r>
              <a:rPr lang="en-US" dirty="0"/>
              <a:t>PHP, Presentation Step 9</a:t>
            </a:r>
          </a:p>
        </p:txBody>
      </p:sp>
      <p:sp>
        <p:nvSpPr>
          <p:cNvPr id="3" name="Content Placeholder 2">
            <a:extLst>
              <a:ext uri="{FF2B5EF4-FFF2-40B4-BE49-F238E27FC236}">
                <a16:creationId xmlns:a16="http://schemas.microsoft.com/office/drawing/2014/main" id="{EF6AB137-61E8-4A70-91D1-91D507701546}"/>
              </a:ext>
            </a:extLst>
          </p:cNvPr>
          <p:cNvSpPr>
            <a:spLocks noGrp="1"/>
          </p:cNvSpPr>
          <p:nvPr>
            <p:ph idx="1"/>
          </p:nvPr>
        </p:nvSpPr>
        <p:spPr>
          <a:xfrm>
            <a:off x="838200" y="1825625"/>
            <a:ext cx="5257800" cy="4351338"/>
          </a:xfrm>
        </p:spPr>
        <p:txBody>
          <a:bodyPr>
            <a:normAutofit fontScale="77500" lnSpcReduction="20000"/>
          </a:bodyPr>
          <a:lstStyle/>
          <a:p>
            <a:r>
              <a:rPr lang="en-US" dirty="0"/>
              <a:t>We actually want it to dynamically do some things for us.  That means we’ll use PHP, and change the file name to </a:t>
            </a:r>
            <a:r>
              <a:rPr lang="en-US" dirty="0" err="1"/>
              <a:t>index.php</a:t>
            </a:r>
            <a:r>
              <a:rPr lang="en-US" dirty="0"/>
              <a:t>.  This is also a default file load for localhost/</a:t>
            </a:r>
            <a:r>
              <a:rPr lang="en-US" dirty="0" err="1"/>
              <a:t>SQLTest</a:t>
            </a:r>
            <a:endParaRPr lang="en-US" dirty="0"/>
          </a:p>
          <a:p>
            <a:pPr lvl="1"/>
            <a:r>
              <a:rPr lang="en-US" dirty="0"/>
              <a:t>PHP stands for Hypertext Pre Processor.  </a:t>
            </a:r>
            <a:r>
              <a:rPr lang="en-US" dirty="0" err="1"/>
              <a:t>Humourous</a:t>
            </a:r>
            <a:r>
              <a:rPr lang="en-US" dirty="0"/>
              <a:t> Acronyms Are </a:t>
            </a:r>
            <a:r>
              <a:rPr lang="en-US" dirty="0" err="1"/>
              <a:t>Humourous</a:t>
            </a:r>
            <a:r>
              <a:rPr lang="en-US" dirty="0"/>
              <a:t>.</a:t>
            </a:r>
          </a:p>
          <a:p>
            <a:r>
              <a:rPr lang="en-US" dirty="0"/>
              <a:t>We can use PHP code to connect to that MariaDB database we just created and pull out the table we made.</a:t>
            </a:r>
          </a:p>
          <a:p>
            <a:r>
              <a:rPr lang="en-US" dirty="0" err="1"/>
              <a:t>Mysqli</a:t>
            </a:r>
            <a:r>
              <a:rPr lang="en-US" dirty="0"/>
              <a:t>() is the function that will connect us to the server, we send it a basic SQL query, and then we print the results.</a:t>
            </a:r>
          </a:p>
          <a:p>
            <a:r>
              <a:rPr lang="en-US" dirty="0" err="1"/>
              <a:t>Mysqli</a:t>
            </a:r>
            <a:r>
              <a:rPr lang="en-US" dirty="0"/>
              <a:t>() has some </a:t>
            </a:r>
            <a:r>
              <a:rPr lang="en-US" dirty="0" err="1"/>
              <a:t>weirdnesses</a:t>
            </a:r>
            <a:r>
              <a:rPr lang="en-US" dirty="0"/>
              <a:t> in its output.  So we can’t dump the result to the canvas.</a:t>
            </a:r>
          </a:p>
          <a:p>
            <a:pPr lvl="1"/>
            <a:r>
              <a:rPr lang="en-US" dirty="0" err="1"/>
              <a:t>Fetch_assoc</a:t>
            </a:r>
            <a:r>
              <a:rPr lang="en-US" dirty="0"/>
              <a:t>() is the related function that handles </a:t>
            </a:r>
            <a:r>
              <a:rPr lang="en-US" dirty="0" err="1"/>
              <a:t>mysqli</a:t>
            </a:r>
            <a:r>
              <a:rPr lang="en-US" dirty="0"/>
              <a:t>()’s weird data structure.  It just gives us each row of the database table in turn until there aren’t any left and then it gives a null, breaking the while loop.</a:t>
            </a:r>
          </a:p>
          <a:p>
            <a:pPr lvl="1"/>
            <a:r>
              <a:rPr lang="en-US" dirty="0"/>
              <a:t>PHP was the first place I saw a foreach loop.  I love them, you basically just say ‘do things the right way’.</a:t>
            </a:r>
          </a:p>
          <a:p>
            <a:endParaRPr lang="en-US" dirty="0"/>
          </a:p>
        </p:txBody>
      </p:sp>
      <p:sp>
        <p:nvSpPr>
          <p:cNvPr id="4" name="TextBox 3">
            <a:extLst>
              <a:ext uri="{FF2B5EF4-FFF2-40B4-BE49-F238E27FC236}">
                <a16:creationId xmlns:a16="http://schemas.microsoft.com/office/drawing/2014/main" id="{FE4C2BD9-B8AC-457E-8C9F-335605FD39B4}"/>
              </a:ext>
            </a:extLst>
          </p:cNvPr>
          <p:cNvSpPr txBox="1"/>
          <p:nvPr/>
        </p:nvSpPr>
        <p:spPr>
          <a:xfrm>
            <a:off x="6096000" y="1825624"/>
            <a:ext cx="5257800" cy="5078313"/>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&lt;H1&gt;…&lt;/H1&gt;</a:t>
            </a:r>
          </a:p>
          <a:p>
            <a:r>
              <a:rPr lang="en-US" sz="1200" dirty="0">
                <a:latin typeface="Courier New" panose="02070309020205020404" pitchFamily="49" charset="0"/>
                <a:cs typeface="Courier New" panose="02070309020205020404" pitchFamily="49" charset="0"/>
              </a:rPr>
              <a:t>&lt;?php</a:t>
            </a:r>
          </a:p>
          <a:p>
            <a:r>
              <a:rPr lang="en-US" sz="1200" dirty="0">
                <a:latin typeface="Courier New" panose="02070309020205020404" pitchFamily="49" charset="0"/>
                <a:cs typeface="Courier New" panose="02070309020205020404" pitchFamily="49" charset="0"/>
              </a:rPr>
              <a:t>// Connection Data</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srv</a:t>
            </a:r>
            <a:r>
              <a:rPr lang="en-US" sz="1200" dirty="0">
                <a:latin typeface="Courier New" panose="02070309020205020404" pitchFamily="49" charset="0"/>
                <a:cs typeface="Courier New" panose="02070309020205020404" pitchFamily="49" charset="0"/>
              </a:rPr>
              <a:t> = "localhost"; $</a:t>
            </a:r>
            <a:r>
              <a:rPr lang="en-US" sz="1200" dirty="0" err="1">
                <a:latin typeface="Courier New" panose="02070309020205020404" pitchFamily="49" charset="0"/>
                <a:cs typeface="Courier New" panose="02070309020205020404" pitchFamily="49" charset="0"/>
              </a:rPr>
              <a:t>usr</a:t>
            </a:r>
            <a:r>
              <a:rPr lang="en-US" sz="1200" dirty="0">
                <a:latin typeface="Courier New" panose="02070309020205020404" pitchFamily="49" charset="0"/>
                <a:cs typeface="Courier New" panose="02070309020205020404" pitchFamily="49" charset="0"/>
              </a:rPr>
              <a:t> = "root";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pwd</a:t>
            </a:r>
            <a:r>
              <a:rPr lang="en-US" sz="1200" dirty="0">
                <a:latin typeface="Courier New" panose="02070309020205020404" pitchFamily="49" charset="0"/>
                <a:cs typeface="Courier New" panose="02070309020205020404" pitchFamily="49" charset="0"/>
              </a:rPr>
              <a:t> = ""; $</a:t>
            </a:r>
            <a:r>
              <a:rPr lang="en-US" sz="1200" dirty="0" err="1">
                <a:latin typeface="Courier New" panose="02070309020205020404" pitchFamily="49" charset="0"/>
                <a:cs typeface="Courier New" panose="02070309020205020404" pitchFamily="49" charset="0"/>
              </a:rPr>
              <a:t>db</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Connect to the server, no password.</a:t>
            </a:r>
          </a:p>
          <a:p>
            <a:r>
              <a:rPr lang="en-US" sz="1200" dirty="0">
                <a:latin typeface="Courier New" panose="02070309020205020404" pitchFamily="49" charset="0"/>
                <a:cs typeface="Courier New" panose="02070309020205020404" pitchFamily="49" charset="0"/>
              </a:rPr>
              <a:t> $con = new </a:t>
            </a:r>
            <a:r>
              <a:rPr lang="en-US" sz="1200" dirty="0" err="1">
                <a:latin typeface="Courier New" panose="02070309020205020404" pitchFamily="49" charset="0"/>
                <a:cs typeface="Courier New" panose="02070309020205020404" pitchFamily="49" charset="0"/>
              </a:rPr>
              <a:t>mysqli</a:t>
            </a:r>
            <a:r>
              <a:rPr lang="en-US" sz="1200" dirty="0">
                <a:latin typeface="Courier New" panose="02070309020205020404" pitchFamily="49" charset="0"/>
                <a:cs typeface="Courier New" panose="02070309020205020404" pitchFamily="49" charset="0"/>
              </a:rPr>
              <a:t>($</a:t>
            </a:r>
            <a:r>
              <a:rPr lang="en-US" sz="1200" dirty="0" err="1">
                <a:latin typeface="Courier New" panose="02070309020205020404" pitchFamily="49" charset="0"/>
                <a:cs typeface="Courier New" panose="02070309020205020404" pitchFamily="49" charset="0"/>
              </a:rPr>
              <a:t>srv</a:t>
            </a: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usr</a:t>
            </a: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pwd</a:t>
            </a: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db</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Our query right now is simple.</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qry</a:t>
            </a:r>
            <a:r>
              <a:rPr lang="en-US" sz="1200" dirty="0">
                <a:latin typeface="Courier New" panose="02070309020205020404" pitchFamily="49" charset="0"/>
                <a:cs typeface="Courier New" panose="02070309020205020404" pitchFamily="49" charset="0"/>
              </a:rPr>
              <a:t> = "SELECT * FROM </a:t>
            </a:r>
            <a:r>
              <a:rPr lang="en-US" sz="1200" dirty="0" err="1">
                <a:latin typeface="Courier New" panose="02070309020205020404" pitchFamily="49" charset="0"/>
                <a:cs typeface="Courier New" panose="02070309020205020404" pitchFamily="49" charset="0"/>
              </a:rPr>
              <a:t>studentgroup</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$out = $con-&gt;query($</a:t>
            </a:r>
            <a:r>
              <a:rPr lang="en-US" sz="1200" dirty="0" err="1">
                <a:latin typeface="Courier New" panose="02070309020205020404" pitchFamily="49" charset="0"/>
                <a:cs typeface="Courier New" panose="02070309020205020404" pitchFamily="49" charset="0"/>
              </a:rPr>
              <a:t>qry</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Print the output data to the screen.</a:t>
            </a:r>
          </a:p>
          <a:p>
            <a:r>
              <a:rPr lang="en-US" sz="1200" dirty="0">
                <a:latin typeface="Courier New" panose="02070309020205020404" pitchFamily="49" charset="0"/>
                <a:cs typeface="Courier New" panose="02070309020205020404" pitchFamily="49" charset="0"/>
              </a:rPr>
              <a:t>echo "&lt;TABLE&gt;\n";</a:t>
            </a:r>
          </a:p>
          <a:p>
            <a:r>
              <a:rPr lang="en-US" sz="1200" dirty="0">
                <a:latin typeface="Courier New" panose="02070309020205020404" pitchFamily="49" charset="0"/>
                <a:cs typeface="Courier New" panose="02070309020205020404" pitchFamily="49" charset="0"/>
              </a:rPr>
              <a:t>while ($row = $out-&gt;</a:t>
            </a:r>
            <a:r>
              <a:rPr lang="en-US" sz="1200" dirty="0" err="1">
                <a:latin typeface="Courier New" panose="02070309020205020404" pitchFamily="49" charset="0"/>
                <a:cs typeface="Courier New" panose="02070309020205020404" pitchFamily="49" charset="0"/>
              </a:rPr>
              <a:t>fetch_assoc</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echo "&lt;TR&gt;\n";</a:t>
            </a:r>
          </a:p>
          <a:p>
            <a:r>
              <a:rPr lang="en-US" sz="1200" dirty="0">
                <a:latin typeface="Courier New" panose="02070309020205020404" pitchFamily="49" charset="0"/>
                <a:cs typeface="Courier New" panose="02070309020205020404" pitchFamily="49" charset="0"/>
              </a:rPr>
              <a:t>	foreach ($row as $</a:t>
            </a:r>
            <a:r>
              <a:rPr lang="en-US" sz="1200" dirty="0" err="1">
                <a:latin typeface="Courier New" panose="02070309020205020404" pitchFamily="49" charset="0"/>
                <a:cs typeface="Courier New" panose="02070309020205020404" pitchFamily="49" charset="0"/>
              </a:rPr>
              <a:t>dat</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t>
            </a:r>
          </a:p>
          <a:p>
            <a:r>
              <a:rPr lang="en-US" sz="1200" dirty="0">
                <a:latin typeface="Courier New" panose="02070309020205020404" pitchFamily="49" charset="0"/>
                <a:cs typeface="Courier New" panose="02070309020205020404" pitchFamily="49" charset="0"/>
              </a:rPr>
              <a:t>		echo "&lt;TD&gt;";</a:t>
            </a:r>
          </a:p>
          <a:p>
            <a:r>
              <a:rPr lang="en-US" sz="1200" dirty="0">
                <a:latin typeface="Courier New" panose="02070309020205020404" pitchFamily="49" charset="0"/>
                <a:cs typeface="Courier New" panose="02070309020205020404" pitchFamily="49" charset="0"/>
              </a:rPr>
              <a:t>		echo $</a:t>
            </a:r>
            <a:r>
              <a:rPr lang="en-US" sz="1200" dirty="0" err="1">
                <a:latin typeface="Courier New" panose="02070309020205020404" pitchFamily="49" charset="0"/>
                <a:cs typeface="Courier New" panose="02070309020205020404" pitchFamily="49" charset="0"/>
              </a:rPr>
              <a:t>dat</a:t>
            </a:r>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echo "&lt;/TD&gt;\n";</a:t>
            </a:r>
          </a:p>
          <a:p>
            <a:r>
              <a:rPr lang="en-US" sz="1200" dirty="0">
                <a:latin typeface="Courier New" panose="02070309020205020404" pitchFamily="49" charset="0"/>
                <a:cs typeface="Courier New" panose="02070309020205020404" pitchFamily="49" charset="0"/>
              </a:rPr>
              <a:t>	}</a:t>
            </a:r>
          </a:p>
          <a:p>
            <a:r>
              <a:rPr lang="en-US" sz="1200" dirty="0">
                <a:latin typeface="Courier New" panose="02070309020205020404" pitchFamily="49" charset="0"/>
                <a:cs typeface="Courier New" panose="02070309020205020404" pitchFamily="49" charset="0"/>
              </a:rPr>
              <a:t>	echo "&lt;/TR&gt;\n"; </a:t>
            </a:r>
          </a:p>
          <a:p>
            <a:r>
              <a:rPr lang="en-US" sz="1200" dirty="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echo "&lt;/TABLE&gt;\n";</a:t>
            </a:r>
          </a:p>
          <a:p>
            <a:r>
              <a:rPr lang="en-US" sz="1200" dirty="0">
                <a:latin typeface="Courier New" panose="02070309020205020404" pitchFamily="49" charset="0"/>
                <a:cs typeface="Courier New" panose="02070309020205020404" pitchFamily="49" charset="0"/>
              </a:rPr>
              <a:t>?&gt;</a:t>
            </a:r>
          </a:p>
          <a:p>
            <a:r>
              <a:rPr lang="en-US" sz="1200" dirty="0">
                <a:latin typeface="Courier New" panose="02070309020205020404" pitchFamily="49" charset="0"/>
                <a:cs typeface="Courier New" panose="02070309020205020404" pitchFamily="49" charset="0"/>
              </a:rPr>
              <a:t> &lt;/BODY&gt;</a:t>
            </a:r>
          </a:p>
          <a:p>
            <a:r>
              <a:rPr lang="en-US" sz="1200" dirty="0">
                <a:latin typeface="Courier New" panose="02070309020205020404" pitchFamily="49" charset="0"/>
                <a:cs typeface="Courier New" panose="02070309020205020404" pitchFamily="49" charset="0"/>
              </a:rPr>
              <a:t>&lt;/HTML&gt;</a:t>
            </a:r>
          </a:p>
        </p:txBody>
      </p:sp>
      <p:pic>
        <p:nvPicPr>
          <p:cNvPr id="6" name="Picture 5">
            <a:extLst>
              <a:ext uri="{FF2B5EF4-FFF2-40B4-BE49-F238E27FC236}">
                <a16:creationId xmlns:a16="http://schemas.microsoft.com/office/drawing/2014/main" id="{A3D87711-D4BD-4217-8DCC-73A785572EB8}"/>
              </a:ext>
            </a:extLst>
          </p:cNvPr>
          <p:cNvPicPr>
            <a:picLocks noChangeAspect="1"/>
          </p:cNvPicPr>
          <p:nvPr/>
        </p:nvPicPr>
        <p:blipFill>
          <a:blip r:embed="rId2"/>
          <a:stretch>
            <a:fillRect/>
          </a:stretch>
        </p:blipFill>
        <p:spPr>
          <a:xfrm>
            <a:off x="8291655" y="4548282"/>
            <a:ext cx="3062145" cy="1628682"/>
          </a:xfrm>
          <a:prstGeom prst="rect">
            <a:avLst/>
          </a:prstGeom>
        </p:spPr>
      </p:pic>
    </p:spTree>
    <p:extLst>
      <p:ext uri="{BB962C8B-B14F-4D97-AF65-F5344CB8AC3E}">
        <p14:creationId xmlns:p14="http://schemas.microsoft.com/office/powerpoint/2010/main" val="12458331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8CCFE-4953-4C2D-ABFF-30F08DB0C10F}"/>
              </a:ext>
            </a:extLst>
          </p:cNvPr>
          <p:cNvSpPr>
            <a:spLocks noGrp="1"/>
          </p:cNvSpPr>
          <p:nvPr>
            <p:ph type="title"/>
          </p:nvPr>
        </p:nvSpPr>
        <p:spPr/>
        <p:txBody>
          <a:bodyPr/>
          <a:lstStyle/>
          <a:p>
            <a:r>
              <a:rPr lang="en-US" dirty="0"/>
              <a:t>PHP/Python, Presentation Step 10</a:t>
            </a:r>
          </a:p>
        </p:txBody>
      </p:sp>
      <p:sp>
        <p:nvSpPr>
          <p:cNvPr id="3" name="Content Placeholder 2">
            <a:extLst>
              <a:ext uri="{FF2B5EF4-FFF2-40B4-BE49-F238E27FC236}">
                <a16:creationId xmlns:a16="http://schemas.microsoft.com/office/drawing/2014/main" id="{1867F21D-6E26-4338-963F-C557AC5D5C80}"/>
              </a:ext>
            </a:extLst>
          </p:cNvPr>
          <p:cNvSpPr>
            <a:spLocks noGrp="1"/>
          </p:cNvSpPr>
          <p:nvPr>
            <p:ph idx="1"/>
          </p:nvPr>
        </p:nvSpPr>
        <p:spPr>
          <a:xfrm>
            <a:off x="838200" y="1825625"/>
            <a:ext cx="5257800" cy="4351338"/>
          </a:xfrm>
        </p:spPr>
        <p:txBody>
          <a:bodyPr>
            <a:normAutofit/>
          </a:bodyPr>
          <a:lstStyle/>
          <a:p>
            <a:r>
              <a:rPr lang="en-US" dirty="0"/>
              <a:t>A last step, as a nod to interactivity and automation, let’s give the user a chance to automatically generate the </a:t>
            </a:r>
            <a:r>
              <a:rPr lang="en-US" dirty="0" err="1"/>
              <a:t>sql</a:t>
            </a:r>
            <a:r>
              <a:rPr lang="en-US" dirty="0"/>
              <a:t> file.</a:t>
            </a:r>
          </a:p>
          <a:p>
            <a:pPr lvl="1"/>
            <a:r>
              <a:rPr lang="en-US" dirty="0"/>
              <a:t>Of course, we haven’t automated the process of .</a:t>
            </a:r>
            <a:r>
              <a:rPr lang="en-US" dirty="0" err="1"/>
              <a:t>sql</a:t>
            </a:r>
            <a:r>
              <a:rPr lang="en-US" dirty="0"/>
              <a:t> file being imported into MariaDB.  It’s one of the first bits I’d address.</a:t>
            </a:r>
          </a:p>
          <a:p>
            <a:r>
              <a:rPr lang="en-US" dirty="0"/>
              <a:t>Also, note that I forgot to close the connection to the MariaDB server.  Whoops!</a:t>
            </a:r>
          </a:p>
        </p:txBody>
      </p:sp>
      <p:sp>
        <p:nvSpPr>
          <p:cNvPr id="4" name="TextBox 3">
            <a:extLst>
              <a:ext uri="{FF2B5EF4-FFF2-40B4-BE49-F238E27FC236}">
                <a16:creationId xmlns:a16="http://schemas.microsoft.com/office/drawing/2014/main" id="{42B9F46B-F21A-436F-B6A8-3CE8F7461B88}"/>
              </a:ext>
            </a:extLst>
          </p:cNvPr>
          <p:cNvSpPr txBox="1"/>
          <p:nvPr/>
        </p:nvSpPr>
        <p:spPr>
          <a:xfrm>
            <a:off x="6095999" y="1820003"/>
            <a:ext cx="5257799" cy="3785652"/>
          </a:xfrm>
          <a:prstGeom prst="rect">
            <a:avLst/>
          </a:prstGeom>
          <a:noFill/>
        </p:spPr>
        <p:txBody>
          <a:bodyPr wrap="square" rtlCol="0">
            <a:spAutoFit/>
          </a:bodyPr>
          <a:lstStyle/>
          <a:p>
            <a:r>
              <a:rPr lang="en-US" sz="1200" dirty="0">
                <a:latin typeface="Courier New" panose="02070309020205020404" pitchFamily="49" charset="0"/>
                <a:cs typeface="Courier New" panose="02070309020205020404" pitchFamily="49" charset="0"/>
              </a:rPr>
              <a:t>&lt;HTML&gt;</a:t>
            </a:r>
          </a:p>
          <a:p>
            <a:r>
              <a:rPr lang="en-US" sz="1200" dirty="0">
                <a:latin typeface="Courier New" panose="02070309020205020404" pitchFamily="49" charset="0"/>
                <a:cs typeface="Courier New" panose="02070309020205020404" pitchFamily="49" charset="0"/>
              </a:rPr>
              <a:t> &lt;HEAD&gt;</a:t>
            </a:r>
          </a:p>
          <a:p>
            <a:r>
              <a:rPr lang="en-US" sz="1200" dirty="0">
                <a:latin typeface="Courier New" panose="02070309020205020404" pitchFamily="49" charset="0"/>
                <a:cs typeface="Courier New" panose="02070309020205020404" pitchFamily="49" charset="0"/>
              </a:rPr>
              <a:t>  &lt;TITLE&gt;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TestEnv</a:t>
            </a:r>
            <a:r>
              <a:rPr lang="en-US" sz="1200" dirty="0">
                <a:latin typeface="Courier New" panose="02070309020205020404" pitchFamily="49" charset="0"/>
                <a:cs typeface="Courier New" panose="02070309020205020404" pitchFamily="49" charset="0"/>
              </a:rPr>
              <a:t> for SQL compatibility</a:t>
            </a:r>
          </a:p>
          <a:p>
            <a:r>
              <a:rPr lang="en-US" sz="1200" dirty="0">
                <a:latin typeface="Courier New" panose="02070309020205020404" pitchFamily="49" charset="0"/>
                <a:cs typeface="Courier New" panose="02070309020205020404" pitchFamily="49" charset="0"/>
              </a:rPr>
              <a:t>  &lt;/TITLE&gt; </a:t>
            </a:r>
          </a:p>
          <a:p>
            <a:r>
              <a:rPr lang="en-US" sz="1200" dirty="0">
                <a:latin typeface="Courier New" panose="02070309020205020404" pitchFamily="49" charset="0"/>
                <a:cs typeface="Courier New" panose="02070309020205020404" pitchFamily="49" charset="0"/>
              </a:rPr>
              <a:t>&lt;/HEAD&gt;</a:t>
            </a:r>
          </a:p>
          <a:p>
            <a:r>
              <a:rPr lang="en-US" sz="1200" dirty="0">
                <a:latin typeface="Courier New" panose="02070309020205020404" pitchFamily="49" charset="0"/>
                <a:cs typeface="Courier New" panose="02070309020205020404" pitchFamily="49" charset="0"/>
              </a:rPr>
              <a:t> &lt;BODY&gt;</a:t>
            </a:r>
          </a:p>
          <a:p>
            <a:r>
              <a:rPr lang="en-US" sz="1200" dirty="0">
                <a:latin typeface="Courier New" panose="02070309020205020404" pitchFamily="49" charset="0"/>
                <a:cs typeface="Courier New" panose="02070309020205020404" pitchFamily="49" charset="0"/>
              </a:rPr>
              <a:t>  &lt;H1&gt; Test Environment for Data to Python Data Structure to SQL to HTML &lt;/H1&gt;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  &lt;p&gt;&lt;a </a:t>
            </a:r>
            <a:r>
              <a:rPr lang="en-US" sz="1200" dirty="0" err="1">
                <a:latin typeface="Courier New" panose="02070309020205020404" pitchFamily="49" charset="0"/>
                <a:cs typeface="Courier New" panose="02070309020205020404" pitchFamily="49" charset="0"/>
              </a:rPr>
              <a:t>href</a:t>
            </a:r>
            <a:r>
              <a:rPr lang="en-US" sz="1200" dirty="0">
                <a:latin typeface="Courier New" panose="02070309020205020404" pitchFamily="49" charset="0"/>
                <a:cs typeface="Courier New" panose="02070309020205020404" pitchFamily="49" charset="0"/>
              </a:rPr>
              <a:t>=".\PsuedoXMLParser.py"&gt;Regenerate SQL Code&lt;/a&gt;&lt;/p&gt;</a:t>
            </a:r>
          </a:p>
          <a:p>
            <a:endParaRPr lang="en-US" sz="1200" dirty="0">
              <a:latin typeface="Courier New" panose="02070309020205020404" pitchFamily="49" charset="0"/>
              <a:cs typeface="Courier New" panose="02070309020205020404" pitchFamily="49" charset="0"/>
            </a:endParaRPr>
          </a:p>
          <a:p>
            <a:r>
              <a:rPr lang="en-US" sz="1200" dirty="0">
                <a:latin typeface="Courier New" panose="02070309020205020404" pitchFamily="49" charset="0"/>
                <a:cs typeface="Courier New" panose="02070309020205020404" pitchFamily="49" charset="0"/>
              </a:rPr>
              <a:t>&lt;?php</a:t>
            </a:r>
          </a:p>
          <a:p>
            <a:r>
              <a:rPr lang="en-US" sz="1200" dirty="0">
                <a:latin typeface="Courier New" panose="02070309020205020404" pitchFamily="49" charset="0"/>
                <a:cs typeface="Courier New" panose="02070309020205020404" pitchFamily="49" charset="0"/>
              </a:rPr>
              <a:t>// Connection Data</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srv</a:t>
            </a:r>
            <a:r>
              <a:rPr lang="en-US" sz="1200" dirty="0">
                <a:latin typeface="Courier New" panose="02070309020205020404" pitchFamily="49" charset="0"/>
                <a:cs typeface="Courier New" panose="02070309020205020404" pitchFamily="49" charset="0"/>
              </a:rPr>
              <a:t> = "localhost";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usr</a:t>
            </a:r>
            <a:r>
              <a:rPr lang="en-US" sz="1200" dirty="0">
                <a:latin typeface="Courier New" panose="02070309020205020404" pitchFamily="49" charset="0"/>
                <a:cs typeface="Courier New" panose="02070309020205020404" pitchFamily="49" charset="0"/>
              </a:rPr>
              <a:t> = "root";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pwd</a:t>
            </a:r>
            <a:r>
              <a:rPr lang="en-US" sz="1200" dirty="0">
                <a:latin typeface="Courier New" panose="02070309020205020404" pitchFamily="49" charset="0"/>
                <a:cs typeface="Courier New" panose="02070309020205020404" pitchFamily="49" charset="0"/>
              </a:rPr>
              <a:t> = ""; // set in MariaDB my.ini, but no password by default</a:t>
            </a:r>
          </a:p>
          <a:p>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db</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studentstested</a:t>
            </a:r>
            <a:r>
              <a:rPr lang="en-US" sz="1200" dirty="0">
                <a:latin typeface="Courier New" panose="02070309020205020404" pitchFamily="49" charset="0"/>
                <a:cs typeface="Courier New" panose="02070309020205020404" pitchFamily="49" charset="0"/>
              </a:rPr>
              <a:t>";</a:t>
            </a:r>
          </a:p>
        </p:txBody>
      </p:sp>
      <p:pic>
        <p:nvPicPr>
          <p:cNvPr id="6" name="Picture 5">
            <a:extLst>
              <a:ext uri="{FF2B5EF4-FFF2-40B4-BE49-F238E27FC236}">
                <a16:creationId xmlns:a16="http://schemas.microsoft.com/office/drawing/2014/main" id="{DF720AA8-65E1-4B9B-A0AA-071ACBAFB0CA}"/>
              </a:ext>
            </a:extLst>
          </p:cNvPr>
          <p:cNvPicPr>
            <a:picLocks noChangeAspect="1"/>
          </p:cNvPicPr>
          <p:nvPr/>
        </p:nvPicPr>
        <p:blipFill>
          <a:blip r:embed="rId2"/>
          <a:stretch>
            <a:fillRect/>
          </a:stretch>
        </p:blipFill>
        <p:spPr>
          <a:xfrm>
            <a:off x="8296712" y="4784820"/>
            <a:ext cx="3057086" cy="1625991"/>
          </a:xfrm>
          <a:prstGeom prst="rect">
            <a:avLst/>
          </a:prstGeom>
        </p:spPr>
      </p:pic>
    </p:spTree>
    <p:extLst>
      <p:ext uri="{BB962C8B-B14F-4D97-AF65-F5344CB8AC3E}">
        <p14:creationId xmlns:p14="http://schemas.microsoft.com/office/powerpoint/2010/main" val="154347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9B11-98F3-497D-B35A-C404498042B8}"/>
              </a:ext>
            </a:extLst>
          </p:cNvPr>
          <p:cNvSpPr>
            <a:spLocks noGrp="1"/>
          </p:cNvSpPr>
          <p:nvPr>
            <p:ph type="title"/>
          </p:nvPr>
        </p:nvSpPr>
        <p:spPr/>
        <p:txBody>
          <a:bodyPr/>
          <a:lstStyle/>
          <a:p>
            <a:r>
              <a:rPr lang="en-US" dirty="0"/>
              <a:t>Workflow</a:t>
            </a:r>
          </a:p>
        </p:txBody>
      </p:sp>
      <p:sp>
        <p:nvSpPr>
          <p:cNvPr id="3" name="Content Placeholder 2">
            <a:extLst>
              <a:ext uri="{FF2B5EF4-FFF2-40B4-BE49-F238E27FC236}">
                <a16:creationId xmlns:a16="http://schemas.microsoft.com/office/drawing/2014/main" id="{BBA455AA-6801-4847-80C0-0A0AA19C71CC}"/>
              </a:ext>
            </a:extLst>
          </p:cNvPr>
          <p:cNvSpPr>
            <a:spLocks noGrp="1"/>
          </p:cNvSpPr>
          <p:nvPr>
            <p:ph idx="1"/>
          </p:nvPr>
        </p:nvSpPr>
        <p:spPr/>
        <p:txBody>
          <a:bodyPr>
            <a:normAutofit/>
          </a:bodyPr>
          <a:lstStyle/>
          <a:p>
            <a:r>
              <a:rPr lang="en-US" dirty="0"/>
              <a:t>One possible set of steps:</a:t>
            </a:r>
          </a:p>
          <a:p>
            <a:pPr lvl="1"/>
            <a:r>
              <a:rPr lang="en-US" dirty="0"/>
              <a:t>Data Collection – Either provided or gathered</a:t>
            </a:r>
          </a:p>
          <a:p>
            <a:pPr lvl="1"/>
            <a:r>
              <a:rPr lang="en-US" dirty="0"/>
              <a:t>Data Cleaning – The data is frequently messy, and we want it in an easily processed format.</a:t>
            </a:r>
          </a:p>
          <a:p>
            <a:pPr lvl="1"/>
            <a:r>
              <a:rPr lang="en-US" dirty="0"/>
              <a:t>Database – We want to create a standard format for the data so that no matter what other forms it might take, it can go into the same system.</a:t>
            </a:r>
          </a:p>
          <a:p>
            <a:pPr lvl="1"/>
            <a:r>
              <a:rPr lang="en-US" dirty="0"/>
              <a:t>Action – The data needs to have something done with it to be useful.</a:t>
            </a:r>
          </a:p>
          <a:p>
            <a:pPr lvl="1"/>
            <a:r>
              <a:rPr lang="en-US" dirty="0"/>
              <a:t>Presentation – We either want a static image, a dynamic dashboard, or an app as our end result.</a:t>
            </a:r>
          </a:p>
          <a:p>
            <a:r>
              <a:rPr lang="en-US" dirty="0"/>
              <a:t>Presumption: It’s OK for us to have not much to show for it.  We’re given a random request out of the blue.  What we’re going to cover is where I’d expect a novice analyst to be able to get after 2-3 days.</a:t>
            </a:r>
          </a:p>
        </p:txBody>
      </p:sp>
    </p:spTree>
    <p:extLst>
      <p:ext uri="{BB962C8B-B14F-4D97-AF65-F5344CB8AC3E}">
        <p14:creationId xmlns:p14="http://schemas.microsoft.com/office/powerpoint/2010/main" val="3977685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1F3B8-F32E-4A90-A0DB-C92543FB6F12}"/>
              </a:ext>
            </a:extLst>
          </p:cNvPr>
          <p:cNvSpPr>
            <a:spLocks noGrp="1"/>
          </p:cNvSpPr>
          <p:nvPr>
            <p:ph type="title"/>
          </p:nvPr>
        </p:nvSpPr>
        <p:spPr/>
        <p:txBody>
          <a:bodyPr/>
          <a:lstStyle/>
          <a:p>
            <a:r>
              <a:rPr lang="en-US" dirty="0"/>
              <a:t>Where to go from here?</a:t>
            </a:r>
          </a:p>
        </p:txBody>
      </p:sp>
      <p:sp>
        <p:nvSpPr>
          <p:cNvPr id="3" name="Content Placeholder 2">
            <a:extLst>
              <a:ext uri="{FF2B5EF4-FFF2-40B4-BE49-F238E27FC236}">
                <a16:creationId xmlns:a16="http://schemas.microsoft.com/office/drawing/2014/main" id="{E7333624-C060-4127-A24F-D9FB3F99CF49}"/>
              </a:ext>
            </a:extLst>
          </p:cNvPr>
          <p:cNvSpPr>
            <a:spLocks noGrp="1"/>
          </p:cNvSpPr>
          <p:nvPr>
            <p:ph idx="1"/>
          </p:nvPr>
        </p:nvSpPr>
        <p:spPr/>
        <p:txBody>
          <a:bodyPr>
            <a:normAutofit fontScale="85000" lnSpcReduction="20000"/>
          </a:bodyPr>
          <a:lstStyle/>
          <a:p>
            <a:r>
              <a:rPr lang="en-US" dirty="0"/>
              <a:t>This is a lot of steps for not much of a result.  But, we’re basically touching a piece of technology on every level of the Analytics function.</a:t>
            </a:r>
          </a:p>
          <a:p>
            <a:r>
              <a:rPr lang="en-US" dirty="0"/>
              <a:t>Automate python -&gt; phpMyAdmin.</a:t>
            </a:r>
          </a:p>
          <a:p>
            <a:pPr lvl="1"/>
            <a:r>
              <a:rPr lang="en-US" dirty="0"/>
              <a:t>We need to include some packages to do this.  I didn’t want to deal with packages for this project.</a:t>
            </a:r>
          </a:p>
          <a:p>
            <a:pPr lvl="1"/>
            <a:r>
              <a:rPr lang="en-US" dirty="0"/>
              <a:t>That’s not true, we can do it with straight sockets and bit manipulation over IP, but that’s probably a couple weeks of figuring out how to do that for a low-impact application, solving a problem that’s already been solved with packages.  Still a good learning exercise.</a:t>
            </a:r>
          </a:p>
          <a:p>
            <a:r>
              <a:rPr lang="en-US" dirty="0"/>
              <a:t>Dynamism in the SQL.</a:t>
            </a:r>
          </a:p>
          <a:p>
            <a:pPr lvl="1"/>
            <a:r>
              <a:rPr lang="en-US" dirty="0"/>
              <a:t>We need the SQL to be not hardcoded.  That means we’ll need to make sure we delete any databases we create when we’re done (or could we switch to a client-facing SQLite-style implementation?) and heuristically identifying database names, table names, and attribute names.</a:t>
            </a:r>
          </a:p>
          <a:p>
            <a:pPr lvl="1"/>
            <a:r>
              <a:rPr lang="en-US" dirty="0"/>
              <a:t>Likely that would involve pre-scanning the input stream for &lt;&gt;’s and then creating a list of unique elements.  We’d also need a counter to figure out what level of the hierarchy we’re on.</a:t>
            </a:r>
          </a:p>
          <a:p>
            <a:pPr lvl="1"/>
            <a:r>
              <a:rPr lang="en-US" dirty="0"/>
              <a:t>Also, there’s a whole XML package we could import that would likely do a lot of this for us automatically.</a:t>
            </a:r>
          </a:p>
        </p:txBody>
      </p:sp>
    </p:spTree>
    <p:extLst>
      <p:ext uri="{BB962C8B-B14F-4D97-AF65-F5344CB8AC3E}">
        <p14:creationId xmlns:p14="http://schemas.microsoft.com/office/powerpoint/2010/main" val="3715255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73E4E-308B-4E52-B667-3E9B1D3BA7BB}"/>
              </a:ext>
            </a:extLst>
          </p:cNvPr>
          <p:cNvSpPr>
            <a:spLocks noGrp="1"/>
          </p:cNvSpPr>
          <p:nvPr>
            <p:ph type="title"/>
          </p:nvPr>
        </p:nvSpPr>
        <p:spPr/>
        <p:txBody>
          <a:bodyPr/>
          <a:lstStyle/>
          <a:p>
            <a:r>
              <a:rPr lang="en-US" dirty="0"/>
              <a:t>Where to go from here?, Cont.</a:t>
            </a:r>
          </a:p>
        </p:txBody>
      </p:sp>
      <p:sp>
        <p:nvSpPr>
          <p:cNvPr id="3" name="Content Placeholder 2">
            <a:extLst>
              <a:ext uri="{FF2B5EF4-FFF2-40B4-BE49-F238E27FC236}">
                <a16:creationId xmlns:a16="http://schemas.microsoft.com/office/drawing/2014/main" id="{CA0765C6-15AE-450F-8E09-90640F271B64}"/>
              </a:ext>
            </a:extLst>
          </p:cNvPr>
          <p:cNvSpPr>
            <a:spLocks noGrp="1"/>
          </p:cNvSpPr>
          <p:nvPr>
            <p:ph idx="1"/>
          </p:nvPr>
        </p:nvSpPr>
        <p:spPr/>
        <p:txBody>
          <a:bodyPr>
            <a:normAutofit fontScale="77500" lnSpcReduction="20000"/>
          </a:bodyPr>
          <a:lstStyle/>
          <a:p>
            <a:r>
              <a:rPr lang="en-US" dirty="0"/>
              <a:t>User -&gt; python</a:t>
            </a:r>
          </a:p>
          <a:p>
            <a:pPr lvl="1"/>
            <a:r>
              <a:rPr lang="en-US" dirty="0"/>
              <a:t>At some point, it would be good to let the user upload their own file directly to the website and then have the python script run on that file.</a:t>
            </a:r>
          </a:p>
          <a:p>
            <a:pPr lvl="1"/>
            <a:r>
              <a:rPr lang="en-US" dirty="0"/>
              <a:t>The moment we allow freeform user submission, we need to get our InfoSec down.  We need to be sure we’ve addressed every security issue, handled every possible crash point, etc.</a:t>
            </a:r>
          </a:p>
          <a:p>
            <a:pPr lvl="2"/>
            <a:r>
              <a:rPr lang="en-US" dirty="0"/>
              <a:t>Likely, I would start over from scratch, and line by line make sure I’ve checked for security vulnerabilities.</a:t>
            </a:r>
          </a:p>
          <a:p>
            <a:pPr lvl="1"/>
            <a:r>
              <a:rPr lang="en-US" dirty="0"/>
              <a:t>We need to be confident in our security precautions before we begin this stage and at every minor milestone.</a:t>
            </a:r>
          </a:p>
          <a:p>
            <a:r>
              <a:rPr lang="en-US" dirty="0"/>
              <a:t>Dynamic table</a:t>
            </a:r>
          </a:p>
          <a:p>
            <a:pPr lvl="1"/>
            <a:r>
              <a:rPr lang="en-US" dirty="0"/>
              <a:t>We’d like the resulting table to be dynamic.  That is, the user should be able to change the order, do some filtering, grouping, etc.</a:t>
            </a:r>
          </a:p>
          <a:p>
            <a:pPr lvl="1"/>
            <a:r>
              <a:rPr lang="en-US" dirty="0"/>
              <a:t>Likely client-side in JS?  But an argument could be made that it’s just as simple to use the SQL server to do some of this.</a:t>
            </a:r>
          </a:p>
          <a:p>
            <a:r>
              <a:rPr lang="en-US" dirty="0"/>
              <a:t>Simple analysis</a:t>
            </a:r>
          </a:p>
          <a:p>
            <a:pPr lvl="1"/>
            <a:r>
              <a:rPr lang="en-US" dirty="0"/>
              <a:t>We’d like the table to produce some basic graphs.  1-factor and 2-factor analyses, etc.</a:t>
            </a:r>
          </a:p>
          <a:p>
            <a:pPr lvl="1"/>
            <a:r>
              <a:rPr lang="en-US" dirty="0"/>
              <a:t>I, personally, like R’s graphing packages.  But adding another language into the mix is </a:t>
            </a:r>
            <a:r>
              <a:rPr lang="en-US" dirty="0" err="1"/>
              <a:t>Ozymandian</a:t>
            </a:r>
            <a:r>
              <a:rPr lang="en-US" dirty="0"/>
              <a:t> hubris.  However, it would allow for some bulk automation on the variations of possible graphing types presented.</a:t>
            </a:r>
          </a:p>
          <a:p>
            <a:pPr lvl="1"/>
            <a:r>
              <a:rPr lang="en-US" dirty="0"/>
              <a:t>More likely, </a:t>
            </a:r>
            <a:r>
              <a:rPr lang="en-US" dirty="0" err="1"/>
              <a:t>Javascript</a:t>
            </a:r>
            <a:r>
              <a:rPr lang="en-US" dirty="0"/>
              <a:t> is the easier solution since it can paint things right onto the canvas.</a:t>
            </a:r>
          </a:p>
        </p:txBody>
      </p:sp>
    </p:spTree>
    <p:extLst>
      <p:ext uri="{BB962C8B-B14F-4D97-AF65-F5344CB8AC3E}">
        <p14:creationId xmlns:p14="http://schemas.microsoft.com/office/powerpoint/2010/main" val="15840966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8FE88-51C9-40D5-8B5A-7CA57A29C75D}"/>
              </a:ext>
            </a:extLst>
          </p:cNvPr>
          <p:cNvSpPr>
            <a:spLocks noGrp="1"/>
          </p:cNvSpPr>
          <p:nvPr>
            <p:ph type="title"/>
          </p:nvPr>
        </p:nvSpPr>
        <p:spPr/>
        <p:txBody>
          <a:bodyPr/>
          <a:lstStyle/>
          <a:p>
            <a:r>
              <a:rPr lang="en-US" dirty="0"/>
              <a:t>Where to go from here?, Cont.</a:t>
            </a:r>
          </a:p>
        </p:txBody>
      </p:sp>
      <p:sp>
        <p:nvSpPr>
          <p:cNvPr id="3" name="Content Placeholder 2">
            <a:extLst>
              <a:ext uri="{FF2B5EF4-FFF2-40B4-BE49-F238E27FC236}">
                <a16:creationId xmlns:a16="http://schemas.microsoft.com/office/drawing/2014/main" id="{4C3398B6-E046-464E-8949-8DBCDE2FC7B6}"/>
              </a:ext>
            </a:extLst>
          </p:cNvPr>
          <p:cNvSpPr>
            <a:spLocks noGrp="1"/>
          </p:cNvSpPr>
          <p:nvPr>
            <p:ph idx="1"/>
          </p:nvPr>
        </p:nvSpPr>
        <p:spPr/>
        <p:txBody>
          <a:bodyPr>
            <a:normAutofit/>
          </a:bodyPr>
          <a:lstStyle/>
          <a:p>
            <a:r>
              <a:rPr lang="en-US" dirty="0"/>
              <a:t>Security-wise, this project is messy.  Security is listed last here, but it should really be one of the first things we consider, and we should always be programming in a security-conscious fashion.  Two possibilities: </a:t>
            </a:r>
          </a:p>
          <a:p>
            <a:pPr lvl="1"/>
            <a:r>
              <a:rPr lang="en-US" dirty="0"/>
              <a:t>This project would never, ever leave a sandbox environment in which case it might be ok to just consistently skimp on security, although that also leads to sloppy habits</a:t>
            </a:r>
          </a:p>
          <a:p>
            <a:pPr lvl="1"/>
            <a:r>
              <a:rPr lang="en-US" dirty="0"/>
              <a:t>This point right here (step 10 above) is about as far as I’d go before I started implementing security issues.  The issue isn’t whether someone can access the data in our app so much as it is whether they can use our poorly designed app to bridgehead into other, more sensitive systems.</a:t>
            </a:r>
          </a:p>
        </p:txBody>
      </p:sp>
    </p:spTree>
    <p:extLst>
      <p:ext uri="{BB962C8B-B14F-4D97-AF65-F5344CB8AC3E}">
        <p14:creationId xmlns:p14="http://schemas.microsoft.com/office/powerpoint/2010/main" val="26054017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0EACA-645B-4BA4-BFD9-1F0CF132E2EF}"/>
              </a:ext>
            </a:extLst>
          </p:cNvPr>
          <p:cNvSpPr>
            <a:spLocks noGrp="1"/>
          </p:cNvSpPr>
          <p:nvPr>
            <p:ph type="title"/>
          </p:nvPr>
        </p:nvSpPr>
        <p:spPr/>
        <p:txBody>
          <a:bodyPr/>
          <a:lstStyle/>
          <a:p>
            <a:r>
              <a:rPr lang="en-US" dirty="0"/>
              <a:t>Pedagogy from Here</a:t>
            </a:r>
          </a:p>
        </p:txBody>
      </p:sp>
      <p:sp>
        <p:nvSpPr>
          <p:cNvPr id="3" name="Content Placeholder 2">
            <a:extLst>
              <a:ext uri="{FF2B5EF4-FFF2-40B4-BE49-F238E27FC236}">
                <a16:creationId xmlns:a16="http://schemas.microsoft.com/office/drawing/2014/main" id="{4E64D161-F7FC-45CB-B62D-0892F106C1F5}"/>
              </a:ext>
            </a:extLst>
          </p:cNvPr>
          <p:cNvSpPr>
            <a:spLocks noGrp="1"/>
          </p:cNvSpPr>
          <p:nvPr>
            <p:ph idx="1"/>
          </p:nvPr>
        </p:nvSpPr>
        <p:spPr/>
        <p:txBody>
          <a:bodyPr/>
          <a:lstStyle/>
          <a:p>
            <a:r>
              <a:rPr lang="en-US" dirty="0"/>
              <a:t>Assignments would be some variation of ‘do the same thing on your own, but slightly different’, for example, they’d get a rogue JSON file.  </a:t>
            </a:r>
          </a:p>
          <a:p>
            <a:r>
              <a:rPr lang="en-US" dirty="0"/>
              <a:t>Or, we’d all start at about step 10 above, and they’d be responsible for implementing the various stages of ‘Next Steps’ above.  </a:t>
            </a:r>
          </a:p>
          <a:p>
            <a:r>
              <a:rPr lang="en-US" dirty="0"/>
              <a:t>Or, if it was a class for a specific language, stage-by-stage, I’d provide ‘what the rest of the development team put together’ and they’d be responsible for responding with the portion in their language.</a:t>
            </a:r>
          </a:p>
        </p:txBody>
      </p:sp>
    </p:spTree>
    <p:extLst>
      <p:ext uri="{BB962C8B-B14F-4D97-AF65-F5344CB8AC3E}">
        <p14:creationId xmlns:p14="http://schemas.microsoft.com/office/powerpoint/2010/main" val="126088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9DB64-5BF8-4ADB-A48F-49A04EA3A59C}"/>
              </a:ext>
            </a:extLst>
          </p:cNvPr>
          <p:cNvSpPr>
            <a:spLocks noGrp="1"/>
          </p:cNvSpPr>
          <p:nvPr>
            <p:ph type="title"/>
          </p:nvPr>
        </p:nvSpPr>
        <p:spPr/>
        <p:txBody>
          <a:bodyPr/>
          <a:lstStyle/>
          <a:p>
            <a:r>
              <a:rPr lang="en-US" dirty="0"/>
              <a:t>ETL</a:t>
            </a:r>
          </a:p>
        </p:txBody>
      </p:sp>
      <p:sp>
        <p:nvSpPr>
          <p:cNvPr id="3" name="Content Placeholder 2">
            <a:extLst>
              <a:ext uri="{FF2B5EF4-FFF2-40B4-BE49-F238E27FC236}">
                <a16:creationId xmlns:a16="http://schemas.microsoft.com/office/drawing/2014/main" id="{F5CD16CA-AACC-43D3-ABB1-0FBCBD92EECC}"/>
              </a:ext>
            </a:extLst>
          </p:cNvPr>
          <p:cNvSpPr>
            <a:spLocks noGrp="1"/>
          </p:cNvSpPr>
          <p:nvPr>
            <p:ph idx="1"/>
          </p:nvPr>
        </p:nvSpPr>
        <p:spPr/>
        <p:txBody>
          <a:bodyPr>
            <a:normAutofit/>
          </a:bodyPr>
          <a:lstStyle/>
          <a:p>
            <a:r>
              <a:rPr lang="en-US" dirty="0"/>
              <a:t>What did this workflow sound like?  The Extract – Transform – Load process.</a:t>
            </a:r>
          </a:p>
          <a:p>
            <a:pPr lvl="1"/>
            <a:r>
              <a:rPr lang="en-US" dirty="0"/>
              <a:t>Extract – The data as it exists in its original format was possibly useful for the originator’s intentions.  But we likely have different goals, so we want to pull the data out into a live data structure for further manipulation.</a:t>
            </a:r>
          </a:p>
          <a:p>
            <a:pPr lvl="2"/>
            <a:r>
              <a:rPr lang="en-US" dirty="0"/>
              <a:t>Alternately, it has gone through so many hands that there isn’t a lot of coherence to it.</a:t>
            </a:r>
          </a:p>
          <a:p>
            <a:pPr lvl="1"/>
            <a:r>
              <a:rPr lang="en-US" dirty="0"/>
              <a:t>Transform – That live data structure is only feasible as long as a program is running.  Likely, we’ll want to have it in a standardized format of some sort.</a:t>
            </a:r>
          </a:p>
          <a:p>
            <a:pPr lvl="2"/>
            <a:r>
              <a:rPr lang="en-US" dirty="0"/>
              <a:t>‘Standardized’ in this case may just mean a standard we create on the spot, going forward.</a:t>
            </a:r>
          </a:p>
          <a:p>
            <a:pPr lvl="1"/>
            <a:r>
              <a:rPr lang="en-US" dirty="0"/>
              <a:t>Load – Once the data is in a semi-static state, we want to be able to manipulate it to gain insights into what it is telling us.</a:t>
            </a:r>
          </a:p>
        </p:txBody>
      </p:sp>
    </p:spTree>
    <p:extLst>
      <p:ext uri="{BB962C8B-B14F-4D97-AF65-F5344CB8AC3E}">
        <p14:creationId xmlns:p14="http://schemas.microsoft.com/office/powerpoint/2010/main" val="243453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BC2CF-F7FB-4EBA-BBC7-EB0FC1AE6A91}"/>
              </a:ext>
            </a:extLst>
          </p:cNvPr>
          <p:cNvSpPr>
            <a:spLocks noGrp="1"/>
          </p:cNvSpPr>
          <p:nvPr>
            <p:ph type="title"/>
          </p:nvPr>
        </p:nvSpPr>
        <p:spPr/>
        <p:txBody>
          <a:bodyPr/>
          <a:lstStyle/>
          <a:p>
            <a:r>
              <a:rPr lang="en-US" dirty="0"/>
              <a:t>Agile Method / Sandboxing</a:t>
            </a:r>
          </a:p>
        </p:txBody>
      </p:sp>
      <p:sp>
        <p:nvSpPr>
          <p:cNvPr id="3" name="Content Placeholder 2">
            <a:extLst>
              <a:ext uri="{FF2B5EF4-FFF2-40B4-BE49-F238E27FC236}">
                <a16:creationId xmlns:a16="http://schemas.microsoft.com/office/drawing/2014/main" id="{7281B4E1-6E9A-4C49-B313-E2D29CB56355}"/>
              </a:ext>
            </a:extLst>
          </p:cNvPr>
          <p:cNvSpPr>
            <a:spLocks noGrp="1"/>
          </p:cNvSpPr>
          <p:nvPr>
            <p:ph idx="1"/>
          </p:nvPr>
        </p:nvSpPr>
        <p:spPr/>
        <p:txBody>
          <a:bodyPr>
            <a:normAutofit/>
          </a:bodyPr>
          <a:lstStyle/>
          <a:p>
            <a:r>
              <a:rPr lang="en-US" dirty="0"/>
              <a:t>One principle I like to use is an agile method.  Simplified, it means that we’re going to have a useable end result at the end of every day.  It will become more utile as time goes on, but we at least have something.</a:t>
            </a:r>
          </a:p>
          <a:p>
            <a:r>
              <a:rPr lang="en-US" dirty="0"/>
              <a:t>This sandbox approach will let us cut some corners at first, just to get to a usable state.  This is not a long-term viable solution.  But, frequently, we don’t know whether we’re on a long-term project, so as long as we are aware we’re cutting corners, and we document it, it’s ok.</a:t>
            </a:r>
          </a:p>
          <a:p>
            <a:r>
              <a:rPr lang="en-US" dirty="0"/>
              <a:t>Golden Rule: We can do what we like, as long as we document everything.</a:t>
            </a:r>
          </a:p>
        </p:txBody>
      </p:sp>
    </p:spTree>
    <p:extLst>
      <p:ext uri="{BB962C8B-B14F-4D97-AF65-F5344CB8AC3E}">
        <p14:creationId xmlns:p14="http://schemas.microsoft.com/office/powerpoint/2010/main" val="4156647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23700-B649-4307-9B13-B52432CFAC1A}"/>
              </a:ext>
            </a:extLst>
          </p:cNvPr>
          <p:cNvSpPr>
            <a:spLocks noGrp="1"/>
          </p:cNvSpPr>
          <p:nvPr>
            <p:ph type="title"/>
          </p:nvPr>
        </p:nvSpPr>
        <p:spPr/>
        <p:txBody>
          <a:bodyPr/>
          <a:lstStyle/>
          <a:p>
            <a:r>
              <a:rPr lang="en-US" dirty="0"/>
              <a:t>Tools</a:t>
            </a:r>
          </a:p>
        </p:txBody>
      </p:sp>
      <p:sp>
        <p:nvSpPr>
          <p:cNvPr id="3" name="Content Placeholder 2">
            <a:extLst>
              <a:ext uri="{FF2B5EF4-FFF2-40B4-BE49-F238E27FC236}">
                <a16:creationId xmlns:a16="http://schemas.microsoft.com/office/drawing/2014/main" id="{A92B3813-0DD8-482B-9DDF-EA3E315736AD}"/>
              </a:ext>
            </a:extLst>
          </p:cNvPr>
          <p:cNvSpPr>
            <a:spLocks noGrp="1"/>
          </p:cNvSpPr>
          <p:nvPr>
            <p:ph idx="1"/>
          </p:nvPr>
        </p:nvSpPr>
        <p:spPr/>
        <p:txBody>
          <a:bodyPr/>
          <a:lstStyle/>
          <a:p>
            <a:r>
              <a:rPr lang="en-US" dirty="0"/>
              <a:t>First step is to select the tools.  We need:</a:t>
            </a:r>
          </a:p>
          <a:p>
            <a:pPr lvl="1"/>
            <a:r>
              <a:rPr lang="en-US" dirty="0"/>
              <a:t>A Procedural Programming Language – Python is a standard choice for this.  We can download it at python.org, 3.10.0 at the current moment.</a:t>
            </a:r>
          </a:p>
          <a:p>
            <a:pPr lvl="1"/>
            <a:r>
              <a:rPr lang="en-US" dirty="0"/>
              <a:t>A Database Utility – Since it’s a sandbox, we’ll stick with open source and download XAMPP from apachefriends.org, 8.0.12 at the current moment.</a:t>
            </a:r>
          </a:p>
          <a:p>
            <a:pPr lvl="1"/>
            <a:r>
              <a:rPr lang="en-US" dirty="0"/>
              <a:t>A Presentation Tool – For the sake of teaching, we’ll stick with open source, and create a quick website that interfaces with the data.  XAMPP will let us run an </a:t>
            </a:r>
            <a:r>
              <a:rPr lang="en-US" dirty="0" err="1"/>
              <a:t>apache</a:t>
            </a:r>
            <a:r>
              <a:rPr lang="en-US" dirty="0"/>
              <a:t> server and develop the interface tool in HTML and PHP.</a:t>
            </a:r>
          </a:p>
        </p:txBody>
      </p:sp>
    </p:spTree>
    <p:extLst>
      <p:ext uri="{BB962C8B-B14F-4D97-AF65-F5344CB8AC3E}">
        <p14:creationId xmlns:p14="http://schemas.microsoft.com/office/powerpoint/2010/main" val="1084084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AA614-69B2-4214-B6F3-87E76C210215}"/>
              </a:ext>
            </a:extLst>
          </p:cNvPr>
          <p:cNvSpPr>
            <a:spLocks noGrp="1"/>
          </p:cNvSpPr>
          <p:nvPr>
            <p:ph type="title"/>
          </p:nvPr>
        </p:nvSpPr>
        <p:spPr/>
        <p:txBody>
          <a:bodyPr/>
          <a:lstStyle/>
          <a:p>
            <a:r>
              <a:rPr lang="en-US" dirty="0"/>
              <a:t>Python</a:t>
            </a:r>
          </a:p>
        </p:txBody>
      </p:sp>
      <p:sp>
        <p:nvSpPr>
          <p:cNvPr id="3" name="Content Placeholder 2">
            <a:extLst>
              <a:ext uri="{FF2B5EF4-FFF2-40B4-BE49-F238E27FC236}">
                <a16:creationId xmlns:a16="http://schemas.microsoft.com/office/drawing/2014/main" id="{15BBBF2A-909F-4976-8F15-5F7F1D3942E0}"/>
              </a:ext>
            </a:extLst>
          </p:cNvPr>
          <p:cNvSpPr>
            <a:spLocks noGrp="1"/>
          </p:cNvSpPr>
          <p:nvPr>
            <p:ph idx="1"/>
          </p:nvPr>
        </p:nvSpPr>
        <p:spPr>
          <a:xfrm>
            <a:off x="838200" y="1825624"/>
            <a:ext cx="4088363" cy="4416555"/>
          </a:xfrm>
        </p:spPr>
        <p:txBody>
          <a:bodyPr>
            <a:normAutofit/>
          </a:bodyPr>
          <a:lstStyle/>
          <a:p>
            <a:r>
              <a:rPr lang="en-US" dirty="0"/>
              <a:t>Download and run the executable</a:t>
            </a:r>
          </a:p>
          <a:p>
            <a:r>
              <a:rPr lang="en-US" dirty="0"/>
              <a:t>Infosec note: This is only really feasible in our sandbox environment since we’ll control admin rights, we are disconnected from any sensitive information, and we’re likely to wipe the whole sandbox when we’re done.</a:t>
            </a:r>
          </a:p>
        </p:txBody>
      </p:sp>
      <p:pic>
        <p:nvPicPr>
          <p:cNvPr id="7" name="Picture 6" descr="Graphical user interface, text, application&#10;&#10;Description automatically generated">
            <a:extLst>
              <a:ext uri="{FF2B5EF4-FFF2-40B4-BE49-F238E27FC236}">
                <a16:creationId xmlns:a16="http://schemas.microsoft.com/office/drawing/2014/main" id="{FF4B0687-ECA3-4B22-BDF2-E7A5F3BF68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9265" y="1690688"/>
            <a:ext cx="6344535" cy="3905795"/>
          </a:xfrm>
          <a:prstGeom prst="rect">
            <a:avLst/>
          </a:prstGeom>
        </p:spPr>
      </p:pic>
    </p:spTree>
    <p:extLst>
      <p:ext uri="{BB962C8B-B14F-4D97-AF65-F5344CB8AC3E}">
        <p14:creationId xmlns:p14="http://schemas.microsoft.com/office/powerpoint/2010/main" val="3649075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EAB22-D65D-41CD-B982-A4E9A15322F3}"/>
              </a:ext>
            </a:extLst>
          </p:cNvPr>
          <p:cNvSpPr>
            <a:spLocks noGrp="1"/>
          </p:cNvSpPr>
          <p:nvPr>
            <p:ph type="title"/>
          </p:nvPr>
        </p:nvSpPr>
        <p:spPr/>
        <p:txBody>
          <a:bodyPr/>
          <a:lstStyle/>
          <a:p>
            <a:r>
              <a:rPr lang="en-US" dirty="0"/>
              <a:t>Python, cont.</a:t>
            </a:r>
          </a:p>
        </p:txBody>
      </p:sp>
      <p:sp>
        <p:nvSpPr>
          <p:cNvPr id="3" name="Content Placeholder 2">
            <a:extLst>
              <a:ext uri="{FF2B5EF4-FFF2-40B4-BE49-F238E27FC236}">
                <a16:creationId xmlns:a16="http://schemas.microsoft.com/office/drawing/2014/main" id="{E5960A6D-1699-4F6F-8CF4-C008D72E973F}"/>
              </a:ext>
            </a:extLst>
          </p:cNvPr>
          <p:cNvSpPr>
            <a:spLocks noGrp="1"/>
          </p:cNvSpPr>
          <p:nvPr>
            <p:ph idx="1"/>
          </p:nvPr>
        </p:nvSpPr>
        <p:spPr>
          <a:xfrm>
            <a:off x="838200" y="1825624"/>
            <a:ext cx="4097694" cy="4360571"/>
          </a:xfrm>
        </p:spPr>
        <p:txBody>
          <a:bodyPr/>
          <a:lstStyle/>
          <a:p>
            <a:r>
              <a:rPr lang="en-US" dirty="0"/>
              <a:t>Likely, we’ll want all of the optional features, documentation, package managers, etc.  We won’t use any packages in this project, because installing and managing them is a separate lecture.  But it’s a fairly standard process.</a:t>
            </a:r>
          </a:p>
        </p:txBody>
      </p:sp>
      <p:pic>
        <p:nvPicPr>
          <p:cNvPr id="7" name="Picture 6" descr="Graphical user interface, text, application, email&#10;&#10;Description automatically generated">
            <a:extLst>
              <a:ext uri="{FF2B5EF4-FFF2-40B4-BE49-F238E27FC236}">
                <a16:creationId xmlns:a16="http://schemas.microsoft.com/office/drawing/2014/main" id="{B4F94512-4BF0-4AB7-8142-B6388E147D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9265" y="1690688"/>
            <a:ext cx="6344535" cy="3905795"/>
          </a:xfrm>
          <a:prstGeom prst="rect">
            <a:avLst/>
          </a:prstGeom>
        </p:spPr>
      </p:pic>
    </p:spTree>
    <p:extLst>
      <p:ext uri="{BB962C8B-B14F-4D97-AF65-F5344CB8AC3E}">
        <p14:creationId xmlns:p14="http://schemas.microsoft.com/office/powerpoint/2010/main" val="20569773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2713</TotalTime>
  <Words>7327</Words>
  <Application>Microsoft Office PowerPoint</Application>
  <PresentationFormat>Widescreen</PresentationFormat>
  <Paragraphs>566</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Century Gothic</vt:lpstr>
      <vt:lpstr>Courier New</vt:lpstr>
      <vt:lpstr>Wingdings 2</vt:lpstr>
      <vt:lpstr>Quotable</vt:lpstr>
      <vt:lpstr>Start to Finish: A Data Workflow in a Test Environment</vt:lpstr>
      <vt:lpstr>Note: Webpage</vt:lpstr>
      <vt:lpstr>What are we trying to do?</vt:lpstr>
      <vt:lpstr>Workflow</vt:lpstr>
      <vt:lpstr>ETL</vt:lpstr>
      <vt:lpstr>Agile Method / Sandboxing</vt:lpstr>
      <vt:lpstr>Tools</vt:lpstr>
      <vt:lpstr>Python</vt:lpstr>
      <vt:lpstr>Python, cont.</vt:lpstr>
      <vt:lpstr>Python, cont.</vt:lpstr>
      <vt:lpstr>Python, cont.</vt:lpstr>
      <vt:lpstr>Data Cleaning</vt:lpstr>
      <vt:lpstr>Data Cleaning – Step 1</vt:lpstr>
      <vt:lpstr>Data Cleaning – Gut Check</vt:lpstr>
      <vt:lpstr>Data Cleaning – Step 2</vt:lpstr>
      <vt:lpstr>Python – Data Extraction Step 1</vt:lpstr>
      <vt:lpstr>Python – Data Extraction Step 2</vt:lpstr>
      <vt:lpstr>Python – Data Extract Step 3</vt:lpstr>
      <vt:lpstr>Python – Data Extract Step 3</vt:lpstr>
      <vt:lpstr>Python – Data Extract Step 4</vt:lpstr>
      <vt:lpstr>Python – Data Transform Step 4</vt:lpstr>
      <vt:lpstr>Python – Data Transform Step 5</vt:lpstr>
      <vt:lpstr>Python – Data Transform Step 6</vt:lpstr>
      <vt:lpstr>XAMPP</vt:lpstr>
      <vt:lpstr>Review</vt:lpstr>
      <vt:lpstr>XAMPP, Cont.</vt:lpstr>
      <vt:lpstr>XAMPP, Cont.</vt:lpstr>
      <vt:lpstr>XAMPP, Cont.</vt:lpstr>
      <vt:lpstr>XAMPP, Cont.</vt:lpstr>
      <vt:lpstr>XAMPP, Cont.</vt:lpstr>
      <vt:lpstr>XAMPP, Data Load</vt:lpstr>
      <vt:lpstr>Data Load, Failure!</vt:lpstr>
      <vt:lpstr>Python, Data Load Step 7</vt:lpstr>
      <vt:lpstr>SQL, Data Load Step 7</vt:lpstr>
      <vt:lpstr>XAMPP, Data Load</vt:lpstr>
      <vt:lpstr>Presentation</vt:lpstr>
      <vt:lpstr>HTML, Presentation Step 8</vt:lpstr>
      <vt:lpstr>PHP, Presentation Step 9</vt:lpstr>
      <vt:lpstr>PHP/Python, Presentation Step 10</vt:lpstr>
      <vt:lpstr>Where to go from here?</vt:lpstr>
      <vt:lpstr>Where to go from here?, Cont.</vt:lpstr>
      <vt:lpstr>Where to go from here?, Cont.</vt:lpstr>
      <vt:lpstr>Pedagogy from 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 to Finish: A Data Workflow in a Test Environment</dc:title>
  <dc:creator>Bjorniavelli Bjorniavelli</dc:creator>
  <cp:lastModifiedBy>T Larson</cp:lastModifiedBy>
  <cp:revision>5</cp:revision>
  <dcterms:created xsi:type="dcterms:W3CDTF">2021-11-17T02:12:23Z</dcterms:created>
  <dcterms:modified xsi:type="dcterms:W3CDTF">2023-05-29T02:03:25Z</dcterms:modified>
</cp:coreProperties>
</file>