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4" r:id="rId9"/>
    <p:sldId id="265" r:id="rId10"/>
    <p:sldId id="263" r:id="rId11"/>
    <p:sldId id="267" r:id="rId12"/>
    <p:sldId id="269" r:id="rId13"/>
    <p:sldId id="270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2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32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A989E-C2CA-25C1-7698-62FE4FADBA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ED1A26-F837-6A88-C73C-4ED64641D9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9592E-39F0-1647-BC39-0F556ED6B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48A8-EE7C-402F-8A0F-16F0AABD8C8C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23DD0-C33F-5C54-3AB1-40AC3655D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BC716E-81A4-C987-8517-3DD918CBF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69A0-A246-4B11-8F56-DCB0856C0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189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022E4-A6F2-74B7-4259-08549C041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815ECC-774A-6239-9292-DCAE40BEA9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A9996-4234-C460-4E4E-709127975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48A8-EE7C-402F-8A0F-16F0AABD8C8C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6C17C-5CD8-1F86-999F-6F1C8AEC5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CF392E-2D33-6BEA-1F46-F659EF43A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69A0-A246-4B11-8F56-DCB0856C0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0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B8AD28-CEBE-E8F2-0118-9A8EFFF2AE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4646D7-A956-0A16-DA03-6C9B3D8D63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88946-6543-9CAA-ABD5-C846439FF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48A8-EE7C-402F-8A0F-16F0AABD8C8C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80339-7D67-4616-8CAF-67D51EED6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D5D13C-F7BF-70B9-B3FB-C4909D5CD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69A0-A246-4B11-8F56-DCB0856C0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511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2ECE9-1D9E-FA3E-B721-975646084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45CE9-E284-3618-34F7-EA7767287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195B8-1A81-99BF-475B-522FA6FF4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48A8-EE7C-402F-8A0F-16F0AABD8C8C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2AA03-0319-203C-9D69-F1F95EDB8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CFCBA-1F60-A0E6-6AC0-8E8E95A5A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69A0-A246-4B11-8F56-DCB0856C0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412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1D053-13F0-7521-55FD-1F65FD7F5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03FC40-F1A9-B661-4734-81DD683552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BAF97-B1DF-0562-4EFC-D451A16B8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48A8-EE7C-402F-8A0F-16F0AABD8C8C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502CF-04E7-43CC-9D94-AFA2C46DA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C2EAD2-53B6-30CB-BEBF-F8AE3D34F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69A0-A246-4B11-8F56-DCB0856C0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739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3975E-52F0-67F5-3391-7E06465B3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5E277-4250-CE33-7203-79FB5AB30F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0904BF-6C70-162F-C829-A63C6712FF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B74317-8970-D141-9642-82B36133A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48A8-EE7C-402F-8A0F-16F0AABD8C8C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8397CB-E6B3-EA0F-527B-DAA35B52D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9505D-3A30-E740-65F7-21ED366C2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69A0-A246-4B11-8F56-DCB0856C0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012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6BC7D-E946-A754-8BC6-EFB415AF2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D1CE9F-54F7-D708-D262-FD914E49F9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E74615-B7A8-28DC-818A-F71E4D345D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0E64B4-BEFB-1C06-FFB8-302BE9B8E0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10F8B9-3669-9100-27BC-E585685B88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A3D087-E650-3A62-58BB-38375A106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48A8-EE7C-402F-8A0F-16F0AABD8C8C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4B19C8-8852-CCAA-6E9C-24369B011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C69619-F325-F19C-373E-9331EDF5E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69A0-A246-4B11-8F56-DCB0856C0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80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689DF-EF9D-256A-2396-D89C7A96B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012808-379C-FB7E-E92B-6FD08F083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48A8-EE7C-402F-8A0F-16F0AABD8C8C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FF0C2D-00DB-D8AE-5A51-916B8BA6C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C76852-08B3-9B63-FADD-FD0DB2E14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69A0-A246-4B11-8F56-DCB0856C0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593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5A0637-6F7A-DEF1-2026-4AB8E686F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48A8-EE7C-402F-8A0F-16F0AABD8C8C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E8D98C-464B-2F01-80BA-956A96839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323CD5-4CA5-E70A-8DD0-6DC59DF6C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69A0-A246-4B11-8F56-DCB0856C0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89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E03AD-7A7A-DA0B-BAC5-25211722D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CE27A-A55F-C632-3342-4D04E9D3C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0DEE87-097D-2852-422F-3F7248F6B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A58A97-7DF5-8B05-E6A1-DDD0685AE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48A8-EE7C-402F-8A0F-16F0AABD8C8C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73A577-2C84-CD93-DE54-E9323D74E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DC7E9A-2F4F-0581-64F1-7D4CBB804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69A0-A246-4B11-8F56-DCB0856C0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6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AFAC3-642C-5214-E86E-EE116FD47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1F2934-0F68-A9EF-6DE9-60D569FA47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F46DAA-7991-BDB0-3496-59FAC12F68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DD799-09C8-A1C0-F9F9-78FCAA8F1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48A8-EE7C-402F-8A0F-16F0AABD8C8C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BC6FE-E277-D1CD-0EBB-12DFB5DA4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F921A2-53B6-A076-1942-723083A0A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69A0-A246-4B11-8F56-DCB0856C0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207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0FFD5B-6023-EEED-1D5D-5EEBA9FEF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64D7C-BD5C-E582-0909-45AF6A2B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3C13F9-8613-23BC-4488-B256C8A6AC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448A8-EE7C-402F-8A0F-16F0AABD8C8C}" type="datetimeFigureOut">
              <a:rPr lang="en-US" smtClean="0"/>
              <a:t>5/28/2023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6DB85-7AA2-8AD9-C303-4E80942891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9008F-8DD5-2356-7A5B-228C4807D6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769A0-A246-4B11-8F56-DCB0856C0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659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66F0D-7EF0-21F6-9B35-5583D45901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Flow Control in Java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3C232B-D9E8-8196-A65F-25962ADA6F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Presented to UCO Hiring Committee</a:t>
            </a:r>
          </a:p>
          <a:p>
            <a:r>
              <a:rPr lang="en-US" dirty="0"/>
              <a:t>on 05/29/2023</a:t>
            </a:r>
          </a:p>
        </p:txBody>
      </p:sp>
    </p:spTree>
    <p:extLst>
      <p:ext uri="{BB962C8B-B14F-4D97-AF65-F5344CB8AC3E}">
        <p14:creationId xmlns:p14="http://schemas.microsoft.com/office/powerpoint/2010/main" val="264189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0247D-FFBA-4B75-7A71-02FC09479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Chained If Statements – Exterior Comparisons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D9E89-C86F-04C3-D252-54AE6DE75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Let’s give the example some more context.  Suppose we were writing a program that was using a brute force method to check if a number is prime?</a:t>
            </a:r>
          </a:p>
          <a:p>
            <a:pPr lvl="1"/>
            <a:r>
              <a:rPr lang="en-US" dirty="0"/>
              <a:t>Simple algorithm: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/>
              <a:t>Check every number (x) from 1 to the square root of y.</a:t>
            </a:r>
          </a:p>
          <a:p>
            <a:pPr marL="457200" lvl="1" indent="0">
              <a:buNone/>
            </a:pPr>
            <a:r>
              <a:rPr lang="en-US" dirty="0"/>
              <a:t>If x is negative, we did something wrong!</a:t>
            </a:r>
          </a:p>
          <a:p>
            <a:pPr marL="457200" lvl="1" indent="0">
              <a:buNone/>
            </a:pPr>
            <a:r>
              <a:rPr lang="en-US" dirty="0"/>
              <a:t>If x is greater than the square root of y, we would have found its match already.</a:t>
            </a:r>
          </a:p>
          <a:p>
            <a:pPr marL="457200" lvl="1" indent="0">
              <a:buNone/>
            </a:pPr>
            <a:r>
              <a:rPr lang="en-US" dirty="0"/>
              <a:t>Check y modulus x (z)</a:t>
            </a:r>
          </a:p>
          <a:p>
            <a:pPr marL="457200" lvl="1" indent="0">
              <a:buNone/>
            </a:pPr>
            <a:r>
              <a:rPr lang="en-US" dirty="0"/>
              <a:t>If z is 0, then y is not prime.</a:t>
            </a:r>
          </a:p>
          <a:p>
            <a:pPr marL="457200" lvl="1" indent="0">
              <a:buNone/>
            </a:pPr>
            <a:r>
              <a:rPr lang="en-US" dirty="0"/>
              <a:t>Otherwise, y is prime.</a:t>
            </a:r>
          </a:p>
        </p:txBody>
      </p:sp>
    </p:spTree>
    <p:extLst>
      <p:ext uri="{BB962C8B-B14F-4D97-AF65-F5344CB8AC3E}">
        <p14:creationId xmlns:p14="http://schemas.microsoft.com/office/powerpoint/2010/main" val="2067258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6C940-F9E7-74D9-8981-547ADA86B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Psuedocode</a:t>
            </a:r>
            <a:r>
              <a:rPr lang="en-US" dirty="0"/>
              <a:t> to java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4D6AE-43A5-1C60-19EC-B0751A6AD93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/* Loop stuff we’ll cover later */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if (x &lt; 0)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System.out.println</a:t>
            </a:r>
            <a:r>
              <a:rPr lang="en-US" sz="1600" dirty="0">
                <a:latin typeface="Consolas" panose="020B0609020204030204" pitchFamily="49" charset="0"/>
              </a:rPr>
              <a:t>(“How did you possibly get to a negative number here?”);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System.err.println</a:t>
            </a:r>
            <a:r>
              <a:rPr lang="en-US" sz="1600" dirty="0">
                <a:latin typeface="Consolas" panose="020B0609020204030204" pitchFamily="49" charset="0"/>
              </a:rPr>
              <a:t>(“Negative number error.  Negative Numbers are never factors!”);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else if (x &gt; </a:t>
            </a:r>
            <a:r>
              <a:rPr lang="en-US" sz="1600" dirty="0" err="1">
                <a:latin typeface="Consolas" panose="020B0609020204030204" pitchFamily="49" charset="0"/>
              </a:rPr>
              <a:t>Math.sqrt</a:t>
            </a:r>
            <a:r>
              <a:rPr lang="en-US" sz="1600" dirty="0">
                <a:latin typeface="Consolas" panose="020B0609020204030204" pitchFamily="49" charset="0"/>
              </a:rPr>
              <a:t>(y))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System.out.println</a:t>
            </a:r>
            <a:r>
              <a:rPr lang="en-US" sz="1600" dirty="0">
                <a:latin typeface="Consolas" panose="020B0609020204030204" pitchFamily="49" charset="0"/>
              </a:rPr>
              <a:t>(y + “is prime!”);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}</a:t>
            </a:r>
          </a:p>
          <a:p>
            <a:endParaRPr lang="en-US" sz="1600" dirty="0">
              <a:latin typeface="Consolas" panose="020B0609020204030204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5162F-8A6D-FE14-A867-C644115A94E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else if (y % x == 0)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System.out.println</a:t>
            </a:r>
            <a:r>
              <a:rPr lang="en-US" sz="1600" dirty="0">
                <a:latin typeface="Consolas" panose="020B0609020204030204" pitchFamily="49" charset="0"/>
              </a:rPr>
              <a:t>(y + “Is not prime!”);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else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continue;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sz="1600" dirty="0">
              <a:latin typeface="Consolas" panose="020B0609020204030204" pitchFamily="49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781C35D-E043-E370-1AC9-34D35C860DCC}"/>
              </a:ext>
            </a:extLst>
          </p:cNvPr>
          <p:cNvCxnSpPr>
            <a:stCxn id="2" idx="2"/>
          </p:cNvCxnSpPr>
          <p:nvPr/>
        </p:nvCxnSpPr>
        <p:spPr>
          <a:xfrm>
            <a:off x="6096000" y="1690688"/>
            <a:ext cx="0" cy="47403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150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990BB-6D6E-0C82-C3A7-9C56A0556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DCD40-6DC4-F002-2CC3-0CF6B9F71F5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Notice the code colorings in the following scenarios:</a:t>
            </a:r>
          </a:p>
          <a:p>
            <a:pPr lvl="1"/>
            <a:r>
              <a:rPr lang="en-US" dirty="0"/>
              <a:t>x = -1, y = 17 - 	</a:t>
            </a:r>
            <a:r>
              <a:rPr lang="en-US" dirty="0">
                <a:highlight>
                  <a:srgbClr val="0000FF"/>
                </a:highlight>
              </a:rPr>
              <a:t>_</a:t>
            </a:r>
            <a:r>
              <a:rPr lang="en-US" dirty="0">
                <a:highlight>
                  <a:srgbClr val="008000"/>
                </a:highlight>
              </a:rPr>
              <a:t>_</a:t>
            </a:r>
            <a:r>
              <a:rPr lang="en-US" dirty="0">
                <a:highlight>
                  <a:srgbClr val="FFFF00"/>
                </a:highlight>
              </a:rPr>
              <a:t>_</a:t>
            </a:r>
          </a:p>
          <a:p>
            <a:pPr lvl="1"/>
            <a:r>
              <a:rPr lang="en-US" dirty="0"/>
              <a:t>x = 18, y = 17 - 	</a:t>
            </a:r>
            <a:r>
              <a:rPr lang="en-US" dirty="0">
                <a:highlight>
                  <a:srgbClr val="0000FF"/>
                </a:highlight>
              </a:rPr>
              <a:t>_</a:t>
            </a:r>
            <a:r>
              <a:rPr lang="en-US" dirty="0">
                <a:highlight>
                  <a:srgbClr val="008000"/>
                </a:highlight>
              </a:rPr>
              <a:t>_</a:t>
            </a:r>
            <a:r>
              <a:rPr lang="en-US" dirty="0">
                <a:highlight>
                  <a:srgbClr val="800080"/>
                </a:highlight>
              </a:rPr>
              <a:t>_</a:t>
            </a:r>
            <a:r>
              <a:rPr lang="en-US" dirty="0">
                <a:highlight>
                  <a:srgbClr val="808000"/>
                </a:highlight>
              </a:rPr>
              <a:t>_</a:t>
            </a:r>
          </a:p>
          <a:p>
            <a:pPr lvl="1"/>
            <a:r>
              <a:rPr lang="en-US" dirty="0"/>
              <a:t>x = 4, y = 17 - 	</a:t>
            </a:r>
            <a:r>
              <a:rPr lang="en-US" dirty="0">
                <a:highlight>
                  <a:srgbClr val="0000FF"/>
                </a:highlight>
              </a:rPr>
              <a:t>_</a:t>
            </a:r>
            <a:r>
              <a:rPr lang="en-US" dirty="0">
                <a:highlight>
                  <a:srgbClr val="008000"/>
                </a:highlight>
              </a:rPr>
              <a:t>_</a:t>
            </a:r>
            <a:r>
              <a:rPr lang="en-US" dirty="0">
                <a:highlight>
                  <a:srgbClr val="800080"/>
                </a:highlight>
              </a:rPr>
              <a:t>_</a:t>
            </a:r>
            <a:r>
              <a:rPr lang="en-US" dirty="0">
                <a:highlight>
                  <a:srgbClr val="FF0000"/>
                </a:highlight>
              </a:rPr>
              <a:t>_</a:t>
            </a:r>
            <a:r>
              <a:rPr lang="en-US" dirty="0">
                <a:highlight>
                  <a:srgbClr val="FF00FF"/>
                </a:highlight>
              </a:rPr>
              <a:t>_</a:t>
            </a:r>
          </a:p>
          <a:p>
            <a:pPr lvl="1"/>
            <a:r>
              <a:rPr lang="en-US" dirty="0"/>
              <a:t>x = 4, y = 17 - 	</a:t>
            </a:r>
            <a:r>
              <a:rPr lang="en-US" dirty="0">
                <a:highlight>
                  <a:srgbClr val="0000FF"/>
                </a:highlight>
              </a:rPr>
              <a:t>_</a:t>
            </a:r>
            <a:r>
              <a:rPr lang="en-US" dirty="0">
                <a:highlight>
                  <a:srgbClr val="008000"/>
                </a:highlight>
              </a:rPr>
              <a:t>_</a:t>
            </a:r>
            <a:r>
              <a:rPr lang="en-US" dirty="0">
                <a:highlight>
                  <a:srgbClr val="800080"/>
                </a:highlight>
              </a:rPr>
              <a:t>_</a:t>
            </a:r>
            <a:r>
              <a:rPr lang="en-US" dirty="0">
                <a:highlight>
                  <a:srgbClr val="FF0000"/>
                </a:highlight>
              </a:rPr>
              <a:t>_</a:t>
            </a:r>
            <a:r>
              <a:rPr lang="en-US" dirty="0">
                <a:highlight>
                  <a:srgbClr val="00FF00"/>
                </a:highlight>
              </a:rPr>
              <a:t>_</a:t>
            </a:r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EA2A55-C8E8-42F9-20F7-B03EF539C6B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highlight>
                  <a:srgbClr val="0000FF"/>
                </a:highlight>
                <a:latin typeface="Consolas" panose="020B0609020204030204" pitchFamily="49" charset="0"/>
              </a:rPr>
              <a:t>if </a:t>
            </a:r>
            <a:r>
              <a:rPr lang="en-US" sz="1600" dirty="0">
                <a:latin typeface="Consolas" panose="020B0609020204030204" pitchFamily="49" charset="0"/>
              </a:rPr>
              <a:t>(</a:t>
            </a:r>
            <a:r>
              <a:rPr lang="en-US" sz="1600" dirty="0">
                <a:highlight>
                  <a:srgbClr val="008000"/>
                </a:highlight>
                <a:latin typeface="Consolas" panose="020B0609020204030204" pitchFamily="49" charset="0"/>
              </a:rPr>
              <a:t>x &lt; 0</a:t>
            </a:r>
            <a:r>
              <a:rPr lang="en-US" sz="1600" dirty="0"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highlight>
                  <a:srgbClr val="FFFF00"/>
                </a:highlight>
                <a:latin typeface="Consolas" panose="020B0609020204030204" pitchFamily="49" charset="0"/>
              </a:rPr>
              <a:t>System.out.println</a:t>
            </a:r>
            <a:r>
              <a:rPr lang="en-US" sz="1600" dirty="0">
                <a:highlight>
                  <a:srgbClr val="FFFF00"/>
                </a:highlight>
                <a:latin typeface="Consolas" panose="020B0609020204030204" pitchFamily="49" charset="0"/>
              </a:rPr>
              <a:t>(); 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600" dirty="0">
                <a:highlight>
                  <a:srgbClr val="0000FF"/>
                </a:highlight>
                <a:latin typeface="Consolas" panose="020B0609020204030204" pitchFamily="49" charset="0"/>
              </a:rPr>
              <a:t>else if </a:t>
            </a:r>
            <a:r>
              <a:rPr lang="en-US" sz="1600" dirty="0">
                <a:latin typeface="Consolas" panose="020B0609020204030204" pitchFamily="49" charset="0"/>
              </a:rPr>
              <a:t>(</a:t>
            </a:r>
            <a:r>
              <a:rPr lang="en-US" sz="1600" dirty="0">
                <a:highlight>
                  <a:srgbClr val="800080"/>
                </a:highlight>
                <a:latin typeface="Consolas" panose="020B0609020204030204" pitchFamily="49" charset="0"/>
              </a:rPr>
              <a:t>x &gt; y</a:t>
            </a:r>
            <a:r>
              <a:rPr lang="en-US" sz="1600" dirty="0"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highlight>
                  <a:srgbClr val="808000"/>
                </a:highlight>
                <a:latin typeface="Consolas" panose="020B0609020204030204" pitchFamily="49" charset="0"/>
              </a:rPr>
              <a:t>System.out.println</a:t>
            </a:r>
            <a:r>
              <a:rPr lang="en-US" sz="1600" dirty="0">
                <a:highlight>
                  <a:srgbClr val="808000"/>
                </a:highlight>
                <a:latin typeface="Consolas" panose="020B0609020204030204" pitchFamily="49" charset="0"/>
              </a:rPr>
              <a:t>(); 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600" dirty="0">
                <a:highlight>
                  <a:srgbClr val="0000FF"/>
                </a:highlight>
                <a:latin typeface="Consolas" panose="020B0609020204030204" pitchFamily="49" charset="0"/>
              </a:rPr>
              <a:t>else if </a:t>
            </a:r>
            <a:r>
              <a:rPr lang="en-US" sz="1600" dirty="0">
                <a:latin typeface="Consolas" panose="020B0609020204030204" pitchFamily="49" charset="0"/>
              </a:rPr>
              <a:t>(</a:t>
            </a:r>
            <a:r>
              <a:rPr lang="en-US" sz="1600" dirty="0">
                <a:highlight>
                  <a:srgbClr val="FF0000"/>
                </a:highlight>
                <a:latin typeface="Consolas" panose="020B0609020204030204" pitchFamily="49" charset="0"/>
              </a:rPr>
              <a:t>y % x == 0</a:t>
            </a:r>
            <a:r>
              <a:rPr lang="en-US" sz="1600" dirty="0"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highlight>
                  <a:srgbClr val="FF00FF"/>
                </a:highlight>
                <a:latin typeface="Consolas" panose="020B0609020204030204" pitchFamily="49" charset="0"/>
              </a:rPr>
              <a:t>System.out.println</a:t>
            </a:r>
            <a:r>
              <a:rPr lang="en-US" sz="1600" dirty="0">
                <a:highlight>
                  <a:srgbClr val="FF00FF"/>
                </a:highlight>
                <a:latin typeface="Consolas" panose="020B0609020204030204" pitchFamily="49" charset="0"/>
              </a:rPr>
              <a:t>(); 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600" dirty="0">
                <a:highlight>
                  <a:srgbClr val="0000FF"/>
                </a:highlight>
                <a:latin typeface="Consolas" panose="020B0609020204030204" pitchFamily="49" charset="0"/>
              </a:rPr>
              <a:t>else </a:t>
            </a:r>
            <a:r>
              <a:rPr lang="en-US" sz="1600" dirty="0">
                <a:latin typeface="Consolas" panose="020B0609020204030204" pitchFamily="49" charset="0"/>
              </a:rPr>
              <a:t>{ 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>
                <a:highlight>
                  <a:srgbClr val="00FF00"/>
                </a:highlight>
                <a:latin typeface="Consolas" panose="020B0609020204030204" pitchFamily="49" charset="0"/>
              </a:rPr>
              <a:t>continue;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8946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4C19F-29FB-3CF7-6F2F-EF1FFC210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If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F58CA-0168-3B12-E46A-9124AF9F770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There is another pattern, where the if statements go inside of each other, like in the example</a:t>
            </a:r>
          </a:p>
          <a:p>
            <a:r>
              <a:rPr lang="en-US" dirty="0"/>
              <a:t>We call this a nested if.  Modern programming conventions are moving away from it, because it’s difficult to read.</a:t>
            </a:r>
          </a:p>
          <a:p>
            <a:pPr lvl="1"/>
            <a:r>
              <a:rPr lang="en-US" dirty="0"/>
              <a:t>It is still considered acceptable in most places, you should become comfortable with and without.</a:t>
            </a:r>
          </a:p>
          <a:p>
            <a:endParaRPr lang="en-US" dirty="0"/>
          </a:p>
          <a:p>
            <a:r>
              <a:rPr lang="en-US" dirty="0"/>
              <a:t>In-class exercise: Rewrite as a series of chained ifs or another solution.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4B7337-68D1-C16A-FABA-3283E144844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if (x &lt; 0) 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if (x &lt; -100) 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latin typeface="Consolas" panose="020B0609020204030204" pitchFamily="49" charset="0"/>
              </a:rPr>
              <a:t>System.out.println</a:t>
            </a:r>
            <a:r>
              <a:rPr lang="en-US" sz="1600" dirty="0">
                <a:latin typeface="Consolas" panose="020B0609020204030204" pitchFamily="49" charset="0"/>
              </a:rPr>
              <a:t>(“Really Low!”);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else 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latin typeface="Consolas" panose="020B0609020204030204" pitchFamily="49" charset="0"/>
              </a:rPr>
              <a:t>System.out.println</a:t>
            </a:r>
            <a:r>
              <a:rPr lang="en-US" sz="1600" dirty="0">
                <a:latin typeface="Consolas" panose="020B0609020204030204" pitchFamily="49" charset="0"/>
              </a:rPr>
              <a:t>(“Low!”);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else 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  </a:t>
            </a:r>
            <a:r>
              <a:rPr lang="en-US" sz="1600" dirty="0" err="1">
                <a:latin typeface="Consolas" panose="020B0609020204030204" pitchFamily="49" charset="0"/>
              </a:rPr>
              <a:t>System.out.println</a:t>
            </a:r>
            <a:r>
              <a:rPr lang="en-US" sz="1600" dirty="0">
                <a:latin typeface="Consolas" panose="020B0609020204030204" pitchFamily="49" charset="0"/>
              </a:rPr>
              <a:t>(“Not Low!”);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948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463A9-C15A-8577-0603-E2576673F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3AB76-34C2-D6DB-8EA0-7BC656FCB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 started talking about flow control.  What is it, and why do we use it?</a:t>
            </a:r>
          </a:p>
          <a:p>
            <a:r>
              <a:rPr lang="en-US" dirty="0"/>
              <a:t>We moved on to talking about if statements as the conditional function.</a:t>
            </a:r>
          </a:p>
          <a:p>
            <a:pPr lvl="1"/>
            <a:r>
              <a:rPr lang="en-US" dirty="0"/>
              <a:t>15 minutes is a little short to cover it entirely, but this lecture covered the breadth.</a:t>
            </a:r>
          </a:p>
          <a:p>
            <a:r>
              <a:rPr lang="en-US" dirty="0"/>
              <a:t>We talked about parts of a conditional, what a conditional does, compound conditions, chained ifs, and nested ifs.</a:t>
            </a:r>
          </a:p>
          <a:p>
            <a:endParaRPr lang="en-US" dirty="0"/>
          </a:p>
          <a:p>
            <a:r>
              <a:rPr lang="en-US" dirty="0"/>
              <a:t>Next lecture, we’ll likely review conditions and Boolean logic, followed by loops.</a:t>
            </a:r>
          </a:p>
        </p:txBody>
      </p:sp>
    </p:spTree>
    <p:extLst>
      <p:ext uri="{BB962C8B-B14F-4D97-AF65-F5344CB8AC3E}">
        <p14:creationId xmlns:p14="http://schemas.microsoft.com/office/powerpoint/2010/main" val="3999829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6B66B-C6AF-71F4-557D-0ADE7422B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43A61-265C-72FC-629F-40B43FEE2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Once upon a time, we used ‘GOTO’.  This allowed us to change where the execution of the program was occurring.</a:t>
            </a:r>
          </a:p>
          <a:p>
            <a:r>
              <a:rPr lang="en-US" dirty="0"/>
              <a:t>Remember that an iterative language is called an iterative language, because it iterates over the instruction set.  So, it executes the first line, and the second, etc.</a:t>
            </a:r>
          </a:p>
          <a:p>
            <a:r>
              <a:rPr lang="en-US" dirty="0"/>
              <a:t>This is kind of deterministic, what happens when we want to change where we are in the program control?</a:t>
            </a:r>
          </a:p>
        </p:txBody>
      </p:sp>
    </p:spTree>
    <p:extLst>
      <p:ext uri="{BB962C8B-B14F-4D97-AF65-F5344CB8AC3E}">
        <p14:creationId xmlns:p14="http://schemas.microsoft.com/office/powerpoint/2010/main" val="859642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69605-4BBA-F849-F192-30C2650C4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E123A-5E1D-7CBC-0BD1-032044A0C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GOTO is not really ‘safe’.  As languages have evolved, we’ve standardized on three base level flow controls:</a:t>
            </a:r>
          </a:p>
          <a:p>
            <a:pPr lvl="1"/>
            <a:r>
              <a:rPr lang="en-US" dirty="0"/>
              <a:t>Conditionals (Subtractive)</a:t>
            </a:r>
          </a:p>
          <a:p>
            <a:pPr lvl="1"/>
            <a:r>
              <a:rPr lang="en-US" dirty="0"/>
              <a:t>Loops (Additive)</a:t>
            </a:r>
          </a:p>
          <a:p>
            <a:pPr lvl="1"/>
            <a:r>
              <a:rPr lang="en-US" dirty="0"/>
              <a:t>Methods (Translations)</a:t>
            </a:r>
          </a:p>
          <a:p>
            <a:r>
              <a:rPr lang="en-US" dirty="0"/>
              <a:t>In a modern (3</a:t>
            </a:r>
            <a:r>
              <a:rPr lang="en-US" baseline="30000" dirty="0"/>
              <a:t>rd</a:t>
            </a:r>
            <a:r>
              <a:rPr lang="en-US" dirty="0"/>
              <a:t> gen), well-designed language, you shouldn’t be able to break anything by using these tools.  You may have bugs or side effects, but it won’t be from low-level problems.</a:t>
            </a:r>
          </a:p>
        </p:txBody>
      </p:sp>
    </p:spTree>
    <p:extLst>
      <p:ext uri="{BB962C8B-B14F-4D97-AF65-F5344CB8AC3E}">
        <p14:creationId xmlns:p14="http://schemas.microsoft.com/office/powerpoint/2010/main" val="104047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0038D-48A2-D2C5-5660-1BB84F1E4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 Utility: Code Reusability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C4361-8681-E0E9-63EA-7AE024A62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 that one of our core goals in programming is to maximize code reusability (Side note: the others are documentation and testability).</a:t>
            </a:r>
          </a:p>
          <a:p>
            <a:r>
              <a:rPr lang="en-US" dirty="0"/>
              <a:t>These seem trivial in retrospect, but the ability to minimize the length of our code by bifurcating, repeating, or translating to known, good code is monumental!</a:t>
            </a:r>
          </a:p>
          <a:p>
            <a:endParaRPr lang="en-US" dirty="0"/>
          </a:p>
          <a:p>
            <a:r>
              <a:rPr lang="en-US" dirty="0"/>
              <a:t>In this lecture, we’ll only have time to cover conditionals.</a:t>
            </a:r>
          </a:p>
        </p:txBody>
      </p:sp>
    </p:spTree>
    <p:extLst>
      <p:ext uri="{BB962C8B-B14F-4D97-AF65-F5344CB8AC3E}">
        <p14:creationId xmlns:p14="http://schemas.microsoft.com/office/powerpoint/2010/main" val="1466794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70DBE-A2AE-CA70-A748-9C9B7B6BD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CA34EE-95DA-AF93-7575-B0CAE235931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Conditionals are the backbone of decision making in a program.</a:t>
            </a:r>
          </a:p>
          <a:p>
            <a:r>
              <a:rPr lang="en-US" dirty="0"/>
              <a:t>The general form is called ‘if-then-else’.  An example is on the right side of the screen.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19B874-BD14-E4B7-30D6-A5E412158E0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if (</a:t>
            </a:r>
            <a:r>
              <a:rPr lang="en-US" sz="1600" dirty="0" err="1">
                <a:latin typeface="Consolas" panose="020B0609020204030204" pitchFamily="49" charset="0"/>
              </a:rPr>
              <a:t>obj.getClass</a:t>
            </a:r>
            <a:r>
              <a:rPr lang="en-US" sz="1600" dirty="0">
                <a:latin typeface="Consolas" panose="020B0609020204030204" pitchFamily="49" charset="0"/>
              </a:rPr>
              <a:t>() == </a:t>
            </a:r>
            <a:r>
              <a:rPr lang="en-US" sz="1600" dirty="0" err="1">
                <a:latin typeface="Consolas" panose="020B0609020204030204" pitchFamily="49" charset="0"/>
              </a:rPr>
              <a:t>String.class</a:t>
            </a:r>
            <a:r>
              <a:rPr lang="en-US" sz="1600" dirty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System.out.println</a:t>
            </a:r>
            <a:r>
              <a:rPr lang="en-US" sz="1600" dirty="0">
                <a:latin typeface="Consolas" panose="020B0609020204030204" pitchFamily="49" charset="0"/>
              </a:rPr>
              <a:t>(obj);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else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System.out.println</a:t>
            </a:r>
            <a:r>
              <a:rPr lang="en-US" sz="1600" dirty="0">
                <a:latin typeface="Consolas" panose="020B0609020204030204" pitchFamily="49" charset="0"/>
              </a:rPr>
              <a:t>(“Input not a string.”);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System.err.println</a:t>
            </a:r>
            <a:r>
              <a:rPr lang="en-US" sz="1600" dirty="0">
                <a:latin typeface="Consolas" panose="020B0609020204030204" pitchFamily="49" charset="0"/>
              </a:rPr>
              <a:t>(“Error: Invalid input, not a string.”);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22023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E173F-A9DB-70A5-0A35-588C72603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Conditionals -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40A91-FC0C-1589-1E97-16E083CE3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four parts to an if-then-else statement:</a:t>
            </a:r>
          </a:p>
          <a:p>
            <a:pPr lvl="1"/>
            <a:r>
              <a:rPr lang="en-US" dirty="0"/>
              <a:t>The framing (General Pattern: </a:t>
            </a:r>
            <a:r>
              <a:rPr lang="en-US" sz="1600" dirty="0">
                <a:latin typeface="Consolas" panose="020B0609020204030204" pitchFamily="49" charset="0"/>
              </a:rPr>
              <a:t>if () {} else {}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The condition (inside of the ()’s)</a:t>
            </a:r>
          </a:p>
          <a:p>
            <a:pPr lvl="2"/>
            <a:r>
              <a:rPr lang="en-US" dirty="0"/>
              <a:t>Recall our previous discussion of Boolean logic, where we used comparators such as ==, != , &lt;, &gt;, </a:t>
            </a:r>
            <a:r>
              <a:rPr lang="en-US" dirty="0" err="1"/>
              <a:t>etc</a:t>
            </a:r>
            <a:r>
              <a:rPr lang="en-US" dirty="0"/>
              <a:t>).</a:t>
            </a:r>
          </a:p>
          <a:p>
            <a:pPr lvl="2"/>
            <a:r>
              <a:rPr lang="en-US" dirty="0"/>
              <a:t>The evaluation should return a </a:t>
            </a:r>
            <a:r>
              <a:rPr lang="en-US" sz="1600" dirty="0">
                <a:latin typeface="Consolas" panose="020B0609020204030204" pitchFamily="49" charset="0"/>
              </a:rPr>
              <a:t>true</a:t>
            </a:r>
            <a:r>
              <a:rPr lang="en-US" dirty="0"/>
              <a:t> or </a:t>
            </a:r>
            <a:r>
              <a:rPr lang="en-US" sz="1600" dirty="0">
                <a:latin typeface="Consolas" panose="020B0609020204030204" pitchFamily="49" charset="0"/>
              </a:rPr>
              <a:t>false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then clause (inside of the first {}’s)</a:t>
            </a:r>
          </a:p>
          <a:p>
            <a:pPr lvl="2"/>
            <a:r>
              <a:rPr lang="en-US" dirty="0"/>
              <a:t>Recall that the {} </a:t>
            </a:r>
            <a:r>
              <a:rPr lang="en-US" dirty="0" err="1"/>
              <a:t>delimeters</a:t>
            </a:r>
            <a:r>
              <a:rPr lang="en-US" dirty="0"/>
              <a:t> surround a statement block and the compiler will treat it as a single statement with regard to program glow.</a:t>
            </a:r>
          </a:p>
          <a:p>
            <a:pPr lvl="1"/>
            <a:r>
              <a:rPr lang="en-US" dirty="0"/>
              <a:t>The else clause (inside of the second {}’s)</a:t>
            </a:r>
          </a:p>
        </p:txBody>
      </p:sp>
    </p:spTree>
    <p:extLst>
      <p:ext uri="{BB962C8B-B14F-4D97-AF65-F5344CB8AC3E}">
        <p14:creationId xmlns:p14="http://schemas.microsoft.com/office/powerpoint/2010/main" val="349901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4B525-F43E-1766-9AAE-DB6F7885A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Conditionals – Two Possibilities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6CA9A-628A-A1BE-4728-2B4E9847F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If-then-else is the default case for a conditional structure, because there are only ever two possibilities:</a:t>
            </a:r>
          </a:p>
          <a:p>
            <a:pPr lvl="1"/>
            <a:r>
              <a:rPr lang="en-US" dirty="0"/>
              <a:t>The conditional runs followed by the then block.</a:t>
            </a:r>
          </a:p>
          <a:p>
            <a:pPr lvl="1"/>
            <a:r>
              <a:rPr lang="en-US" dirty="0"/>
              <a:t>The conditional runs followed by the else block.</a:t>
            </a:r>
          </a:p>
          <a:p>
            <a:r>
              <a:rPr lang="en-US" dirty="0"/>
              <a:t>There are other conditional structures, such as ternaries, switch statements, etc.</a:t>
            </a:r>
          </a:p>
          <a:p>
            <a:pPr lvl="1"/>
            <a:r>
              <a:rPr lang="en-US" dirty="0"/>
              <a:t>We would cover this in a later lesson or in a longer format lecture</a:t>
            </a:r>
          </a:p>
        </p:txBody>
      </p:sp>
    </p:spTree>
    <p:extLst>
      <p:ext uri="{BB962C8B-B14F-4D97-AF65-F5344CB8AC3E}">
        <p14:creationId xmlns:p14="http://schemas.microsoft.com/office/powerpoint/2010/main" val="4044303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EF81D-58F6-366F-9B2F-136C15AE8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19279-B77D-58EB-48C6-9C9587F0ABF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If there are only two possibilities, then there are only two examples</a:t>
            </a:r>
          </a:p>
          <a:p>
            <a:pPr lvl="1"/>
            <a:r>
              <a:rPr lang="en-US" dirty="0"/>
              <a:t>In the first example, it doesn’t matter that the else is commented.</a:t>
            </a:r>
          </a:p>
          <a:p>
            <a:pPr lvl="1"/>
            <a:r>
              <a:rPr lang="en-US" dirty="0"/>
              <a:t>In the second example, it doesn’t matter that the then is commented.</a:t>
            </a:r>
          </a:p>
          <a:p>
            <a:pPr lvl="1"/>
            <a:r>
              <a:rPr lang="en-US" dirty="0"/>
              <a:t>Notice that the if and the condition run both times.</a:t>
            </a:r>
          </a:p>
          <a:p>
            <a:r>
              <a:rPr lang="en-US" dirty="0"/>
              <a:t>Execution is: Blue, Green, Yellow.</a:t>
            </a:r>
          </a:p>
          <a:p>
            <a:pPr lvl="1"/>
            <a:r>
              <a:rPr lang="en-US" dirty="0"/>
              <a:t>Notice that Blue and Green operate both times.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654FF7-B43E-A04D-BBF3-2D9D8FF29C1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// 1.</a:t>
            </a:r>
          </a:p>
          <a:p>
            <a:pPr marL="0" indent="0">
              <a:buNone/>
            </a:pPr>
            <a:r>
              <a:rPr lang="en-US" sz="1600" dirty="0">
                <a:highlight>
                  <a:srgbClr val="0000FF"/>
                </a:highlight>
                <a:latin typeface="Consolas" panose="020B0609020204030204" pitchFamily="49" charset="0"/>
              </a:rPr>
              <a:t>if </a:t>
            </a:r>
            <a:r>
              <a:rPr lang="en-US" sz="1600" dirty="0">
                <a:latin typeface="Consolas" panose="020B0609020204030204" pitchFamily="49" charset="0"/>
              </a:rPr>
              <a:t>(</a:t>
            </a:r>
            <a:r>
              <a:rPr lang="en-US" sz="1600" dirty="0">
                <a:highlight>
                  <a:srgbClr val="008000"/>
                </a:highlight>
                <a:latin typeface="Consolas" panose="020B0609020204030204" pitchFamily="49" charset="0"/>
              </a:rPr>
              <a:t>(</a:t>
            </a:r>
            <a:r>
              <a:rPr lang="en-US" sz="1600" dirty="0" err="1">
                <a:highlight>
                  <a:srgbClr val="008000"/>
                </a:highlight>
                <a:latin typeface="Consolas" panose="020B0609020204030204" pitchFamily="49" charset="0"/>
              </a:rPr>
              <a:t>Math.pow</a:t>
            </a:r>
            <a:r>
              <a:rPr lang="en-US" sz="1600" dirty="0">
                <a:highlight>
                  <a:srgbClr val="008000"/>
                </a:highlight>
                <a:latin typeface="Consolas" panose="020B0609020204030204" pitchFamily="49" charset="0"/>
              </a:rPr>
              <a:t>(3, 2) + </a:t>
            </a:r>
            <a:r>
              <a:rPr lang="en-US" sz="1600" dirty="0" err="1">
                <a:highlight>
                  <a:srgbClr val="008000"/>
                </a:highlight>
                <a:latin typeface="Consolas" panose="020B0609020204030204" pitchFamily="49" charset="0"/>
              </a:rPr>
              <a:t>Math.pow</a:t>
            </a:r>
            <a:r>
              <a:rPr lang="en-US" sz="1600" dirty="0">
                <a:highlight>
                  <a:srgbClr val="008000"/>
                </a:highlight>
                <a:latin typeface="Consolas" panose="020B0609020204030204" pitchFamily="49" charset="0"/>
              </a:rPr>
              <a:t> (4, 2)) == </a:t>
            </a:r>
            <a:r>
              <a:rPr lang="en-US" sz="1600" dirty="0" err="1">
                <a:highlight>
                  <a:srgbClr val="008000"/>
                </a:highlight>
                <a:latin typeface="Consolas" panose="020B0609020204030204" pitchFamily="49" charset="0"/>
              </a:rPr>
              <a:t>Math.pow</a:t>
            </a:r>
            <a:r>
              <a:rPr lang="en-US" sz="1600" dirty="0">
                <a:highlight>
                  <a:srgbClr val="008000"/>
                </a:highlight>
                <a:latin typeface="Consolas" panose="020B0609020204030204" pitchFamily="49" charset="0"/>
              </a:rPr>
              <a:t>(5, 2)</a:t>
            </a:r>
            <a:r>
              <a:rPr lang="en-US" sz="1600" dirty="0"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highlight>
                  <a:srgbClr val="FFFF00"/>
                </a:highlight>
                <a:latin typeface="Consolas" panose="020B0609020204030204" pitchFamily="49" charset="0"/>
              </a:rPr>
              <a:t>System.out.println</a:t>
            </a:r>
            <a:r>
              <a:rPr lang="en-US" sz="1600" dirty="0">
                <a:highlight>
                  <a:srgbClr val="FFFF00"/>
                </a:highlight>
                <a:latin typeface="Consolas" panose="020B0609020204030204" pitchFamily="49" charset="0"/>
              </a:rPr>
              <a:t>(“Success!”)</a:t>
            </a:r>
            <a:r>
              <a:rPr lang="en-US" sz="1600" dirty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} else 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/*</a:t>
            </a:r>
            <a:r>
              <a:rPr lang="en-US" sz="1600" dirty="0" err="1">
                <a:latin typeface="Consolas" panose="020B0609020204030204" pitchFamily="49" charset="0"/>
              </a:rPr>
              <a:t>System.out.println</a:t>
            </a:r>
            <a:r>
              <a:rPr lang="en-US" sz="1600" dirty="0">
                <a:latin typeface="Consolas" panose="020B0609020204030204" pitchFamily="49" charset="0"/>
              </a:rPr>
              <a:t>(“Never Prints!”);*/ }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// 2.</a:t>
            </a:r>
          </a:p>
          <a:p>
            <a:pPr marL="0" indent="0">
              <a:buNone/>
            </a:pPr>
            <a:r>
              <a:rPr lang="en-US" sz="1600" dirty="0">
                <a:highlight>
                  <a:srgbClr val="0000FF"/>
                </a:highlight>
                <a:latin typeface="Consolas" panose="020B0609020204030204" pitchFamily="49" charset="0"/>
              </a:rPr>
              <a:t>if </a:t>
            </a:r>
            <a:r>
              <a:rPr lang="en-US" sz="1600" dirty="0">
                <a:latin typeface="Consolas" panose="020B0609020204030204" pitchFamily="49" charset="0"/>
              </a:rPr>
              <a:t>(</a:t>
            </a:r>
            <a:r>
              <a:rPr lang="en-US" sz="1600" dirty="0">
                <a:highlight>
                  <a:srgbClr val="008000"/>
                </a:highlight>
                <a:latin typeface="Consolas" panose="020B0609020204030204" pitchFamily="49" charset="0"/>
              </a:rPr>
              <a:t>(</a:t>
            </a:r>
            <a:r>
              <a:rPr lang="en-US" sz="1600" dirty="0" err="1">
                <a:highlight>
                  <a:srgbClr val="008000"/>
                </a:highlight>
                <a:latin typeface="Consolas" panose="020B0609020204030204" pitchFamily="49" charset="0"/>
              </a:rPr>
              <a:t>Math.pow</a:t>
            </a:r>
            <a:r>
              <a:rPr lang="en-US" sz="1600" dirty="0">
                <a:highlight>
                  <a:srgbClr val="008000"/>
                </a:highlight>
                <a:latin typeface="Consolas" panose="020B0609020204030204" pitchFamily="49" charset="0"/>
              </a:rPr>
              <a:t>(3,2) + </a:t>
            </a:r>
            <a:r>
              <a:rPr lang="en-US" sz="1600" dirty="0" err="1">
                <a:highlight>
                  <a:srgbClr val="008000"/>
                </a:highlight>
                <a:latin typeface="Consolas" panose="020B0609020204030204" pitchFamily="49" charset="0"/>
              </a:rPr>
              <a:t>Math.pow</a:t>
            </a:r>
            <a:r>
              <a:rPr lang="en-US" sz="1600" dirty="0">
                <a:highlight>
                  <a:srgbClr val="008000"/>
                </a:highlight>
                <a:latin typeface="Consolas" panose="020B0609020204030204" pitchFamily="49" charset="0"/>
              </a:rPr>
              <a:t>(4,2)) &gt; </a:t>
            </a:r>
            <a:r>
              <a:rPr lang="en-US" sz="1600" dirty="0" err="1">
                <a:highlight>
                  <a:srgbClr val="008000"/>
                </a:highlight>
                <a:latin typeface="Consolas" panose="020B0609020204030204" pitchFamily="49" charset="0"/>
              </a:rPr>
              <a:t>Math.pow</a:t>
            </a:r>
            <a:r>
              <a:rPr lang="en-US" sz="1600" dirty="0">
                <a:highlight>
                  <a:srgbClr val="008000"/>
                </a:highlight>
                <a:latin typeface="Consolas" panose="020B0609020204030204" pitchFamily="49" charset="0"/>
              </a:rPr>
              <a:t>(5,2)</a:t>
            </a:r>
            <a:r>
              <a:rPr lang="en-US" sz="1600" dirty="0"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/* </a:t>
            </a:r>
            <a:r>
              <a:rPr lang="en-US" sz="1600" dirty="0" err="1">
                <a:latin typeface="Consolas" panose="020B0609020204030204" pitchFamily="49" charset="0"/>
              </a:rPr>
              <a:t>System.out.println</a:t>
            </a:r>
            <a:r>
              <a:rPr lang="en-US" sz="1600" dirty="0">
                <a:latin typeface="Consolas" panose="020B0609020204030204" pitchFamily="49" charset="0"/>
              </a:rPr>
              <a:t>(“Never Prints!!”) */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} else 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highlight>
                  <a:srgbClr val="FFFF00"/>
                </a:highlight>
                <a:latin typeface="Consolas" panose="020B0609020204030204" pitchFamily="49" charset="0"/>
              </a:rPr>
              <a:t>System.out.println</a:t>
            </a:r>
            <a:r>
              <a:rPr lang="en-US" sz="1600" dirty="0">
                <a:highlight>
                  <a:srgbClr val="FFFF00"/>
                </a:highlight>
                <a:latin typeface="Consolas" panose="020B0609020204030204" pitchFamily="49" charset="0"/>
              </a:rPr>
              <a:t>(“Failure!”);</a:t>
            </a:r>
            <a:r>
              <a:rPr lang="en-US" sz="1600" dirty="0">
                <a:latin typeface="Consolas" panose="020B0609020204030204" pitchFamily="49" charset="0"/>
              </a:rPr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val="301118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34CB8-662A-F59D-8E65-AB7D2B435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Chained If statements – Interior Comparisons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9361E0-C5CB-FE1C-F9EA-8D231F3E197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There’s a derived keyword: </a:t>
            </a:r>
            <a:r>
              <a:rPr lang="en-US" sz="1600" dirty="0">
                <a:latin typeface="Consolas" panose="020B0609020204030204" pitchFamily="49" charset="0"/>
              </a:rPr>
              <a:t>else if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It’s not really a keyword, but it’s so common that it bears highlighting.</a:t>
            </a:r>
          </a:p>
          <a:p>
            <a:pPr lvl="1"/>
            <a:r>
              <a:rPr lang="en-US" dirty="0"/>
              <a:t>In a few languages, it actually is a keyword (</a:t>
            </a:r>
            <a:r>
              <a:rPr lang="en-US" sz="1600" dirty="0">
                <a:latin typeface="Consolas" panose="020B0609020204030204" pitchFamily="49" charset="0"/>
              </a:rPr>
              <a:t>elseif</a:t>
            </a:r>
            <a:r>
              <a:rPr lang="en-US" dirty="0"/>
              <a:t> or </a:t>
            </a:r>
            <a:r>
              <a:rPr lang="en-US" sz="1600" dirty="0" err="1">
                <a:latin typeface="Consolas" panose="020B0609020204030204" pitchFamily="49" charset="0"/>
              </a:rPr>
              <a:t>elif</a:t>
            </a:r>
            <a:r>
              <a:rPr lang="en-US" dirty="0"/>
              <a:t>).</a:t>
            </a:r>
          </a:p>
          <a:p>
            <a:r>
              <a:rPr lang="en-US" dirty="0"/>
              <a:t>Our simple if statements are great at basic comparisons.  But what if we wanted a compound comparison, such as 0 &lt; x &lt; y ?</a:t>
            </a:r>
          </a:p>
          <a:p>
            <a:pPr lvl="1"/>
            <a:r>
              <a:rPr lang="en-US" dirty="0"/>
              <a:t>Let’s consider what we’re really asking: Is 0 less than x?  And is x less than y?</a:t>
            </a:r>
          </a:p>
          <a:p>
            <a:pPr lvl="1"/>
            <a:r>
              <a:rPr lang="en-US" dirty="0"/>
              <a:t>We could very easily structure this like in the example on the right.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D805B9-8D0E-159E-81C7-5FA7A964284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int x = 5;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int y = 7;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if (0 &lt; x &amp;&amp; x &lt; y)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System.out.println</a:t>
            </a:r>
            <a:r>
              <a:rPr lang="en-US" sz="1600" dirty="0">
                <a:latin typeface="Consolas" panose="020B0609020204030204" pitchFamily="49" charset="0"/>
              </a:rPr>
              <a:t>(“Within bounds!”);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else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System.out.println</a:t>
            </a:r>
            <a:r>
              <a:rPr lang="en-US" sz="1600" dirty="0">
                <a:latin typeface="Consolas" panose="020B0609020204030204" pitchFamily="49" charset="0"/>
              </a:rPr>
              <a:t>(“Invalid entry!”);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	</a:t>
            </a:r>
            <a:r>
              <a:rPr lang="en-US" sz="1600" dirty="0" err="1">
                <a:latin typeface="Consolas" panose="020B0609020204030204" pitchFamily="49" charset="0"/>
              </a:rPr>
              <a:t>System.err.println</a:t>
            </a:r>
            <a:r>
              <a:rPr lang="en-US" sz="1600" dirty="0">
                <a:latin typeface="Consolas" panose="020B0609020204030204" pitchFamily="49" charset="0"/>
              </a:rPr>
              <a:t>(“Bounding error in square root x input.”);</a:t>
            </a:r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65263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1385</Words>
  <Application>Microsoft Office PowerPoint</Application>
  <PresentationFormat>Widescreen</PresentationFormat>
  <Paragraphs>155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Consolas</vt:lpstr>
      <vt:lpstr>Office Theme</vt:lpstr>
      <vt:lpstr>Flow Control in Java</vt:lpstr>
      <vt:lpstr>GOTO</vt:lpstr>
      <vt:lpstr>Flow Control</vt:lpstr>
      <vt:lpstr>Primary Utility: Code Reusability</vt:lpstr>
      <vt:lpstr>Conditionals</vt:lpstr>
      <vt:lpstr>Conditionals - Pattern</vt:lpstr>
      <vt:lpstr>Conditionals – Two Possibilities</vt:lpstr>
      <vt:lpstr>Conditional Examples</vt:lpstr>
      <vt:lpstr>Chained If statements – Interior Comparisons</vt:lpstr>
      <vt:lpstr>Chained If Statements – Exterior Comparisons</vt:lpstr>
      <vt:lpstr>Psuedocode to java</vt:lpstr>
      <vt:lpstr>Simplification</vt:lpstr>
      <vt:lpstr>Nested If</vt:lpstr>
      <vt:lpstr>Conditionals!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 Control in Java</dc:title>
  <dc:creator>T Larson</dc:creator>
  <cp:lastModifiedBy>T Larson</cp:lastModifiedBy>
  <cp:revision>2</cp:revision>
  <dcterms:created xsi:type="dcterms:W3CDTF">2023-05-28T22:38:23Z</dcterms:created>
  <dcterms:modified xsi:type="dcterms:W3CDTF">2023-05-29T01:57:35Z</dcterms:modified>
</cp:coreProperties>
</file>